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0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Lst>
  <p:sldSz cx="18288000" cy="10287000"/>
  <p:notesSz cx="7010400" cy="9296400"/>
  <p:embeddedFontLst>
    <p:embeddedFont>
      <p:font typeface="Calibri" panose="020F0502020204030204" pitchFamily="34" charset="0"/>
      <p:regular r:id="rId109"/>
      <p:bold r:id="rId110"/>
      <p:italic r:id="rId111"/>
      <p:boldItalic r:id="rId112"/>
    </p:embeddedFont>
    <p:embeddedFont>
      <p:font typeface="Century Gothic" panose="020B0502020202020204" pitchFamily="34" charset="0"/>
      <p:regular r:id="rId113"/>
      <p:bold r:id="rId114"/>
      <p:italic r:id="rId115"/>
      <p:boldItalic r:id="rId116"/>
    </p:embeddedFont>
    <p:embeddedFont>
      <p:font typeface="Consolas" panose="020B0609020204030204" pitchFamily="49" charset="0"/>
      <p:regular r:id="rId117"/>
      <p:bold r:id="rId118"/>
      <p:italic r:id="rId119"/>
      <p:boldItalic r:id="rId120"/>
    </p:embeddedFont>
    <p:embeddedFont>
      <p:font typeface="Roboto" panose="020B0604020202020204" charset="0"/>
      <p:regular r:id="rId121"/>
      <p:bold r:id="rId122"/>
      <p:italic r:id="rId123"/>
      <p:boldItalic r:id="rId124"/>
    </p:embeddedFont>
    <p:embeddedFont>
      <p:font typeface="Roboto Mono" panose="020B0604020202020204" charset="0"/>
      <p:regular r:id="rId125"/>
      <p:bold r:id="rId126"/>
      <p:italic r:id="rId127"/>
      <p:boldItalic r:id="rId128"/>
    </p:embeddedFont>
    <p:embeddedFont>
      <p:font typeface="Trebuchet MS" panose="020B0603020202020204" pitchFamily="34" charset="0"/>
      <p:regular r:id="rId129"/>
      <p:bold r:id="rId130"/>
      <p:italic r:id="rId131"/>
      <p:boldItalic r:id="rId132"/>
    </p:embeddedFont>
    <p:embeddedFont>
      <p:font typeface="Verdana" panose="020B060403050404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BF1E6B-F8ED-48AC-A9C6-694A7336E13A}" v="1" dt="2021-02-25T19:43:55.123"/>
  </p1510:revLst>
</p1510:revInfo>
</file>

<file path=ppt/tableStyles.xml><?xml version="1.0" encoding="utf-8"?>
<a:tblStyleLst xmlns:a="http://schemas.openxmlformats.org/drawingml/2006/main" def="{5CF32BBF-6280-4FE2-93AE-75517023D2FA}">
  <a:tblStyle styleId="{5CF32BBF-6280-4FE2-93AE-75517023D2F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59E833D-B410-407B-9A79-ED7F32603BB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74" y="72"/>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9.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font" Target="fonts/font3.fntdata"/><Relationship Id="rId132" Type="http://schemas.openxmlformats.org/officeDocument/2006/relationships/font" Target="fonts/font24.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2.fntdata"/><Relationship Id="rId125" Type="http://schemas.openxmlformats.org/officeDocument/2006/relationships/font" Target="fonts/font17.fntdata"/><Relationship Id="rId141"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font" Target="fonts/font2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5.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152" name="Google Shape;152;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b039f2a748_4_10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747" name="Google Shape;747;gb039f2a748_4_1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1"/>
        <p:cNvGrpSpPr/>
        <p:nvPr/>
      </p:nvGrpSpPr>
      <p:grpSpPr>
        <a:xfrm>
          <a:off x="0" y="0"/>
          <a:ext cx="0" cy="0"/>
          <a:chOff x="0" y="0"/>
          <a:chExt cx="0" cy="0"/>
        </a:xfrm>
      </p:grpSpPr>
      <p:sp>
        <p:nvSpPr>
          <p:cNvPr id="2282" name="Google Shape;2282;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3" name="Google Shape;2283;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84" name="Google Shape;2284;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91" name="Google Shape;2291;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4" name="Google Shape;2304;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305" name="Google Shape;2305;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23" name="Google Shape;2323;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4"/>
        <p:cNvGrpSpPr/>
        <p:nvPr/>
      </p:nvGrpSpPr>
      <p:grpSpPr>
        <a:xfrm>
          <a:off x="0" y="0"/>
          <a:ext cx="0" cy="0"/>
          <a:chOff x="0" y="0"/>
          <a:chExt cx="0" cy="0"/>
        </a:xfrm>
      </p:grpSpPr>
      <p:sp>
        <p:nvSpPr>
          <p:cNvPr id="2345" name="Google Shape;2345;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46" name="Google Shape;2346;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3" name="Google Shape;2373;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374" name="Google Shape;2374;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b039f2a748_4_263:notes"/>
          <p:cNvSpPr txBox="1">
            <a:spLocks noGrp="1"/>
          </p:cNvSpPr>
          <p:nvPr>
            <p:ph type="body" idx="1"/>
          </p:nvPr>
        </p:nvSpPr>
        <p:spPr>
          <a:xfrm>
            <a:off x="716619" y="4489386"/>
            <a:ext cx="5732700" cy="4253100"/>
          </a:xfrm>
          <a:prstGeom prst="rect">
            <a:avLst/>
          </a:prstGeom>
          <a:noFill/>
          <a:ln>
            <a:noFill/>
          </a:ln>
        </p:spPr>
        <p:txBody>
          <a:bodyPr spcFirstLastPara="1" wrap="square" lIns="95075" tIns="47525" rIns="95075" bIns="47525" anchor="t" anchorCtr="0">
            <a:noAutofit/>
          </a:bodyPr>
          <a:lstStyle/>
          <a:p>
            <a:pPr marL="0" lvl="0" indent="0" algn="l" rtl="0">
              <a:spcBef>
                <a:spcPts val="300"/>
              </a:spcBef>
              <a:spcAft>
                <a:spcPts val="0"/>
              </a:spcAft>
              <a:buClr>
                <a:schemeClr val="dk1"/>
              </a:buClr>
              <a:buSzPts val="1200"/>
              <a:buFont typeface="Calibri"/>
              <a:buNone/>
            </a:pPr>
            <a:endParaRPr sz="1400"/>
          </a:p>
        </p:txBody>
      </p:sp>
      <p:sp>
        <p:nvSpPr>
          <p:cNvPr id="785" name="Google Shape;785;gb039f2a748_4_263:notes"/>
          <p:cNvSpPr>
            <a:spLocks noGrp="1" noRot="1" noChangeAspect="1"/>
          </p:cNvSpPr>
          <p:nvPr>
            <p:ph type="sldImg" idx="2"/>
          </p:nvPr>
        </p:nvSpPr>
        <p:spPr>
          <a:xfrm>
            <a:off x="415431" y="708528"/>
            <a:ext cx="6335400" cy="35442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23" name="Google Shape;823;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29" name="Google Shape;829;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8719dddb46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36" name="Google Shape;836;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4" name="Google Shape;844;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45" name="Google Shape;845;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 name="Google Shape;850;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51" name="Google Shape;851;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6" name="Google Shape;876;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1" name="Google Shape;901;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02" name="Google Shape;902;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08" name="Google Shape;908;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0" name="Google Shape;170;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55c74e1df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4" name="Google Shape;934;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35" name="Google Shape;935;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8" name="Google Shape;958;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9" name="Google Shape;959;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78" name="Google Shape;978;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8" name="Google Shape;998;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99" name="Google Shape;999;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31" name="Google Shape;1031;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6" name="Google Shape;1036;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37" name="Google Shape;1037;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3" name="Google Shape;1063;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The original sketch chart!</a:t>
            </a:r>
            <a:endParaRPr/>
          </a:p>
        </p:txBody>
      </p:sp>
      <p:sp>
        <p:nvSpPr>
          <p:cNvPr id="1064" name="Google Shape;1064;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71" name="Google Shape;1071;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5" name="Google Shape;1085;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86" name="Google Shape;1086;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9" name="Google Shape;1099;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00" name="Google Shape;1100;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9" name="Google Shape;179;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16" name="Google Shape;1116;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55" name="Google Shape;1155;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1" name="Google Shape;1181;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182" name="Google Shape;1182;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b05a1d02a5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b05a1d02a5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224" name="Google Shape;1224;gb05a1d02a5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34" name="Google Shape;1234;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9" name="Google Shape;1239;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888254f65b_1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267" name="Google Shape;1267;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99" name="Google Shape;1299;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9" name="Google Shape;1339;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340" name="Google Shape;1340;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9" name="Google Shape;1409;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10" name="Google Shape;1410;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05" name="Google Shape;205;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17" name="Google Shape;1417;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2" name="Google Shape;1422;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423" name="Google Shape;1423;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450" name="Google Shape;1450;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486" name="Google Shape;1486;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2" name="Google Shape;1502;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03" name="Google Shape;1503;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1" name="Google Shape;1521;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522" name="Google Shape;1522;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0" name="Google Shape;1540;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41" name="Google Shape;1541;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2" name="Google Shape;1562;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563" name="Google Shape;1563;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1" name="Google Shape;1571;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572" name="Google Shape;1572;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3" name="Google Shape;1613;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39" name="Google Shape;239;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1" name="Google Shape;1621;g880d672b07_14_1: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a:t>The above benchmark was obtained by running the code with RAPIDS v0.16</a:t>
            </a:r>
            <a:endParaRPr/>
          </a:p>
        </p:txBody>
      </p:sp>
      <p:sp>
        <p:nvSpPr>
          <p:cNvPr id="1632" name="Google Shape;1632;g880d672b07_14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a68a935e6d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43" name="Google Shape;1643;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51" name="Google Shape;1651;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58" name="Google Shape;1658;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64" name="Google Shape;1664;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0" name="Google Shape;1690;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691" name="Google Shape;1691;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99" name="Google Shape;1699;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7" name="Google Shape;1717;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18" name="Google Shape;1718;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47" name="Google Shape;1747;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454" name="Google Shape;454;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5" name="Google Shape;1755;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56" name="Google Shape;1756;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64" name="Google Shape;1764;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772" name="Google Shape;1772;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79" name="Google Shape;1779;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84" name="Google Shape;1784;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796" name="Google Shape;1796;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3" name="Google Shape;1803;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04" name="Google Shape;1804;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1" name="Google Shape;1811;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12" name="Google Shape;1812;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19" name="Google Shape;1819;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824" name="Google Shape;1824;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73" name="Google Shape;673;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4" name="Google Shape;1834;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835" name="Google Shape;1835;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55" name="Google Shape;1855;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63" name="Google Shape;1863;g80876f7882_1_44: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5" name="Google Shape;1875;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0" name="Google Shape;1880;g887441950e_2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38" name="Google Shape;1938;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56" name="Google Shape;1956;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fbd93ca12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r>
              <a:rPr lang="en-US"/>
              <a:t>CLX v0.17 nightly was used to generate the graph</a:t>
            </a:r>
            <a:endParaRPr/>
          </a:p>
        </p:txBody>
      </p:sp>
      <p:sp>
        <p:nvSpPr>
          <p:cNvPr id="1968" name="Google Shape;1968;gbfbd93ca12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78" name="Google Shape;1978;g888254f65b_1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988" name="Google Shape;1988;g887441950e_2_86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4" name="Google Shape;684;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85" name="Google Shape;685;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05" name="Google Shape;2005;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10" name="Google Shape;2010;g888254f65b_3_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19" name="Google Shape;2019;g888254f65b_3_6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2029" name="Google Shape;2029;g9d622b5585_0_2: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5" name="Google Shape;2045;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2050" name="Google Shape;2050;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8" name="Google Shape;2098;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99" name="Google Shape;2099;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1" name="Google Shape;2111;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a2f974a792_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0" name="Google Shape;2120;ga2f974a792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0"/>
        <p:cNvGrpSpPr/>
        <p:nvPr/>
      </p:nvGrpSpPr>
      <p:grpSpPr>
        <a:xfrm>
          <a:off x="0" y="0"/>
          <a:ext cx="0" cy="0"/>
          <a:chOff x="0" y="0"/>
          <a:chExt cx="0" cy="0"/>
        </a:xfrm>
      </p:grpSpPr>
      <p:sp>
        <p:nvSpPr>
          <p:cNvPr id="2131" name="Google Shape;2131;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2" name="Google Shape;2132;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87bc1b00e5_1_26: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1" name="Google Shape;731;g87bc1b00e5_1_2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32" name="Google Shape;732;g87bc1b00e5_1_2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78" name="Google Shape;2178;g888254f65b_9_2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6" name="Google Shape;2186;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87" name="Google Shape;2187;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2"/>
        <p:cNvGrpSpPr/>
        <p:nvPr/>
      </p:nvGrpSpPr>
      <p:grpSpPr>
        <a:xfrm>
          <a:off x="0" y="0"/>
          <a:ext cx="0" cy="0"/>
          <a:chOff x="0" y="0"/>
          <a:chExt cx="0" cy="0"/>
        </a:xfrm>
      </p:grpSpPr>
      <p:sp>
        <p:nvSpPr>
          <p:cNvPr id="2203" name="Google Shape;2203;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4" name="Google Shape;2204;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05" name="Google Shape;2205;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3" name="Google Shape;2223;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24" name="Google Shape;2224;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0"/>
        <p:cNvGrpSpPr/>
        <p:nvPr/>
      </p:nvGrpSpPr>
      <p:grpSpPr>
        <a:xfrm>
          <a:off x="0" y="0"/>
          <a:ext cx="0" cy="0"/>
          <a:chOff x="0" y="0"/>
          <a:chExt cx="0" cy="0"/>
        </a:xfrm>
      </p:grpSpPr>
      <p:sp>
        <p:nvSpPr>
          <p:cNvPr id="2231" name="Google Shape;2231;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2" name="Google Shape;2232;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33" name="Google Shape;2233;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8" name="Google Shape;2238;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39" name="Google Shape;2239;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3"/>
        <p:cNvGrpSpPr/>
        <p:nvPr/>
      </p:nvGrpSpPr>
      <p:grpSpPr>
        <a:xfrm>
          <a:off x="0" y="0"/>
          <a:ext cx="0" cy="0"/>
          <a:chOff x="0" y="0"/>
          <a:chExt cx="0" cy="0"/>
        </a:xfrm>
      </p:grpSpPr>
      <p:sp>
        <p:nvSpPr>
          <p:cNvPr id="2244" name="Google Shape;2244;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5" name="Google Shape;2245;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46" name="Google Shape;2246;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2"/>
        <p:cNvGrpSpPr/>
        <p:nvPr/>
      </p:nvGrpSpPr>
      <p:grpSpPr>
        <a:xfrm>
          <a:off x="0" y="0"/>
          <a:ext cx="0" cy="0"/>
          <a:chOff x="0" y="0"/>
          <a:chExt cx="0" cy="0"/>
        </a:xfrm>
      </p:grpSpPr>
      <p:sp>
        <p:nvSpPr>
          <p:cNvPr id="2253" name="Google Shape;2253;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54" name="Google Shape;2254;g93fb9330a4_12_8: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1"/>
        <p:cNvGrpSpPr/>
        <p:nvPr/>
      </p:nvGrpSpPr>
      <p:grpSpPr>
        <a:xfrm>
          <a:off x="0" y="0"/>
          <a:ext cx="0" cy="0"/>
          <a:chOff x="0" y="0"/>
          <a:chExt cx="0" cy="0"/>
        </a:xfrm>
      </p:grpSpPr>
      <p:sp>
        <p:nvSpPr>
          <p:cNvPr id="2262" name="Google Shape;2262;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63" name="Google Shape;2263;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71" name="Google Shape;2271;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80" name="Google Shape;80;p18"/>
          <p:cNvSpPr txBox="1">
            <a:spLocks noGrp="1"/>
          </p:cNvSpPr>
          <p:nvPr>
            <p:ph type="body" idx="1"/>
          </p:nvPr>
        </p:nvSpPr>
        <p:spPr>
          <a:xfrm>
            <a:off x="861250" y="3505059"/>
            <a:ext cx="8419200" cy="6198300"/>
          </a:xfrm>
          <a:prstGeom prst="rect">
            <a:avLst/>
          </a:prstGeom>
          <a:noFill/>
          <a:ln>
            <a:noFill/>
          </a:ln>
        </p:spPr>
        <p:txBody>
          <a:bodyPr spcFirstLastPara="1" wrap="square" lIns="137150" tIns="68550" rIns="137150" bIns="68550" anchor="t" anchorCtr="0">
            <a:noAutofit/>
          </a:bodyPr>
          <a:lstStyle>
            <a:lvl1pPr marL="457200" lvl="0" indent="-457200" algn="l">
              <a:lnSpc>
                <a:spcPct val="90000"/>
              </a:lnSpc>
              <a:spcBef>
                <a:spcPts val="1500"/>
              </a:spcBef>
              <a:spcAft>
                <a:spcPts val="0"/>
              </a:spcAft>
              <a:buClr>
                <a:srgbClr val="9900FF"/>
              </a:buClr>
              <a:buSzPts val="3600"/>
              <a:buFont typeface="Trebuchet MS"/>
              <a:buChar char="▸"/>
              <a:defRPr sz="2400">
                <a:solidFill>
                  <a:srgbClr val="868686"/>
                </a:solidFill>
              </a:defRPr>
            </a:lvl1pPr>
            <a:lvl2pPr marL="914400" lvl="1" indent="-419100" algn="l">
              <a:lnSpc>
                <a:spcPct val="90000"/>
              </a:lnSpc>
              <a:spcBef>
                <a:spcPts val="1500"/>
              </a:spcBef>
              <a:spcAft>
                <a:spcPts val="0"/>
              </a:spcAft>
              <a:buClr>
                <a:schemeClr val="dk1"/>
              </a:buClr>
              <a:buSzPts val="3000"/>
              <a:buFont typeface="Trebuchet MS"/>
              <a:buChar char="○"/>
              <a:defRPr sz="2000">
                <a:solidFill>
                  <a:srgbClr val="868686"/>
                </a:solidFill>
              </a:defRPr>
            </a:lvl2pPr>
            <a:lvl3pPr marL="1371600" lvl="2" indent="-400050" algn="l">
              <a:lnSpc>
                <a:spcPct val="90000"/>
              </a:lnSpc>
              <a:spcBef>
                <a:spcPts val="1500"/>
              </a:spcBef>
              <a:spcAft>
                <a:spcPts val="0"/>
              </a:spcAft>
              <a:buClr>
                <a:schemeClr val="dk1"/>
              </a:buClr>
              <a:buSzPts val="2700"/>
              <a:buFont typeface="Trebuchet M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81" name="Google Shape;81;p18"/>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87"/>
        <p:cNvGrpSpPr/>
        <p:nvPr/>
      </p:nvGrpSpPr>
      <p:grpSpPr>
        <a:xfrm>
          <a:off x="0" y="0"/>
          <a:ext cx="0" cy="0"/>
          <a:chOff x="0" y="0"/>
          <a:chExt cx="0" cy="0"/>
        </a:xfrm>
      </p:grpSpPr>
      <p:pic>
        <p:nvPicPr>
          <p:cNvPr id="88" name="Google Shape;88;p20"/>
          <p:cNvPicPr preferRelativeResize="0"/>
          <p:nvPr/>
        </p:nvPicPr>
        <p:blipFill rotWithShape="1">
          <a:blip r:embed="rId2">
            <a:alphaModFix/>
          </a:blip>
          <a:srcRect/>
          <a:stretch/>
        </p:blipFill>
        <p:spPr>
          <a:xfrm>
            <a:off x="0" y="0"/>
            <a:ext cx="18287996" cy="10286998"/>
          </a:xfrm>
          <a:prstGeom prst="rect">
            <a:avLst/>
          </a:prstGeom>
          <a:noFill/>
          <a:ln>
            <a:noFill/>
          </a:ln>
        </p:spPr>
      </p:pic>
      <p:sp>
        <p:nvSpPr>
          <p:cNvPr id="89" name="Google Shape;89;p20"/>
          <p:cNvSpPr txBox="1">
            <a:spLocks noGrp="1"/>
          </p:cNvSpPr>
          <p:nvPr>
            <p:ph type="subTitle" idx="1"/>
          </p:nvPr>
        </p:nvSpPr>
        <p:spPr>
          <a:xfrm>
            <a:off x="1205562" y="8790434"/>
            <a:ext cx="15876900" cy="6156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lvl="1" algn="l" rtl="0">
              <a:lnSpc>
                <a:spcPct val="90000"/>
              </a:lnSpc>
              <a:spcBef>
                <a:spcPts val="1500"/>
              </a:spcBef>
              <a:spcAft>
                <a:spcPts val="0"/>
              </a:spcAft>
              <a:buSzPts val="3000"/>
              <a:buNone/>
              <a:defRPr/>
            </a:lvl2pPr>
            <a:lvl3pPr lvl="2" algn="l" rtl="0">
              <a:lnSpc>
                <a:spcPct val="90000"/>
              </a:lnSpc>
              <a:spcBef>
                <a:spcPts val="1500"/>
              </a:spcBef>
              <a:spcAft>
                <a:spcPts val="0"/>
              </a:spcAft>
              <a:buSzPts val="3000"/>
              <a:buNone/>
              <a:defRPr/>
            </a:lvl3pPr>
            <a:lvl4pPr lvl="3" algn="l" rtl="0">
              <a:spcBef>
                <a:spcPts val="1500"/>
              </a:spcBef>
              <a:spcAft>
                <a:spcPts val="0"/>
              </a:spcAft>
              <a:buClr>
                <a:schemeClr val="dk2"/>
              </a:buClr>
              <a:buSzPts val="3000"/>
              <a:buChar char="–"/>
              <a:defRPr/>
            </a:lvl4pPr>
            <a:lvl5pPr lvl="4" algn="l" rtl="0">
              <a:spcBef>
                <a:spcPts val="600"/>
              </a:spcBef>
              <a:spcAft>
                <a:spcPts val="0"/>
              </a:spcAft>
              <a:buClr>
                <a:schemeClr val="dk2"/>
              </a:buClr>
              <a:buSzPts val="3000"/>
              <a:buChar char="»"/>
              <a:defRPr/>
            </a:lvl5pPr>
            <a:lvl6pPr lvl="5" algn="l" rtl="0">
              <a:spcBef>
                <a:spcPts val="600"/>
              </a:spcBef>
              <a:spcAft>
                <a:spcPts val="0"/>
              </a:spcAft>
              <a:buClr>
                <a:schemeClr val="dk2"/>
              </a:buClr>
              <a:buSzPts val="3000"/>
              <a:buChar char="»"/>
              <a:defRPr/>
            </a:lvl6pPr>
            <a:lvl7pPr lvl="6" algn="l" rtl="0">
              <a:spcBef>
                <a:spcPts val="600"/>
              </a:spcBef>
              <a:spcAft>
                <a:spcPts val="0"/>
              </a:spcAft>
              <a:buClr>
                <a:schemeClr val="dk2"/>
              </a:buClr>
              <a:buSzPts val="3000"/>
              <a:buChar char="»"/>
              <a:defRPr/>
            </a:lvl7pPr>
            <a:lvl8pPr lvl="7" algn="l" rtl="0">
              <a:spcBef>
                <a:spcPts val="600"/>
              </a:spcBef>
              <a:spcAft>
                <a:spcPts val="0"/>
              </a:spcAft>
              <a:buClr>
                <a:schemeClr val="dk2"/>
              </a:buClr>
              <a:buSzPts val="3000"/>
              <a:buChar char="»"/>
              <a:defRPr/>
            </a:lvl8pPr>
            <a:lvl9pPr lvl="8" algn="l" rtl="0">
              <a:spcBef>
                <a:spcPts val="600"/>
              </a:spcBef>
              <a:spcAft>
                <a:spcPts val="0"/>
              </a:spcAft>
              <a:buClr>
                <a:schemeClr val="dk2"/>
              </a:buClr>
              <a:buSzPts val="3000"/>
              <a:buChar char="»"/>
              <a:defRPr/>
            </a:lvl9pPr>
          </a:lstStyle>
          <a:p>
            <a:endParaRPr/>
          </a:p>
        </p:txBody>
      </p:sp>
      <p:pic>
        <p:nvPicPr>
          <p:cNvPr id="90" name="Google Shape;90;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745357" y="1379213"/>
            <a:ext cx="4797287" cy="1077243"/>
          </a:xfrm>
          <a:prstGeom prst="rect">
            <a:avLst/>
          </a:prstGeom>
          <a:noFill/>
          <a:ln>
            <a:noFill/>
          </a:ln>
        </p:spPr>
      </p:pic>
      <p:sp>
        <p:nvSpPr>
          <p:cNvPr id="91" name="Google Shape;91;p20"/>
          <p:cNvSpPr txBox="1">
            <a:spLocks noGrp="1"/>
          </p:cNvSpPr>
          <p:nvPr>
            <p:ph type="title"/>
          </p:nvPr>
        </p:nvSpPr>
        <p:spPr>
          <a:xfrm>
            <a:off x="1934868" y="3049685"/>
            <a:ext cx="14418600" cy="1638000"/>
          </a:xfrm>
          <a:prstGeom prst="rect">
            <a:avLst/>
          </a:prstGeom>
          <a:noFill/>
          <a:ln>
            <a:noFill/>
          </a:ln>
        </p:spPr>
        <p:txBody>
          <a:bodyPr spcFirstLastPara="1" wrap="square" lIns="152375" tIns="76175" rIns="152375" bIns="76175" anchor="t" anchorCtr="0">
            <a:noAutofit/>
          </a:bodyPr>
          <a:lstStyle>
            <a:lvl1pPr lvl="0" algn="ctr" rtl="0">
              <a:lnSpc>
                <a:spcPct val="90000"/>
              </a:lnSpc>
              <a:spcBef>
                <a:spcPts val="0"/>
              </a:spcBef>
              <a:spcAft>
                <a:spcPts val="0"/>
              </a:spcAft>
              <a:buSzPts val="2300"/>
              <a:buNone/>
              <a:defRPr sz="6000" b="0" cap="none">
                <a:solidFill>
                  <a:schemeClr val="lt1"/>
                </a:solidFill>
                <a:latin typeface="Trebuchet MS"/>
                <a:ea typeface="Trebuchet MS"/>
                <a:cs typeface="Trebuchet MS"/>
                <a:sym typeface="Trebuchet MS"/>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92"/>
        <p:cNvGrpSpPr/>
        <p:nvPr/>
      </p:nvGrpSpPr>
      <p:grpSpPr>
        <a:xfrm>
          <a:off x="0" y="0"/>
          <a:ext cx="0" cy="0"/>
          <a:chOff x="0" y="0"/>
          <a:chExt cx="0" cy="0"/>
        </a:xfrm>
      </p:grpSpPr>
      <p:sp>
        <p:nvSpPr>
          <p:cNvPr id="93" name="Google Shape;93;p21"/>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94" name="Google Shape;94;p21"/>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95" name="Google Shape;95;p21"/>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96"/>
        <p:cNvGrpSpPr/>
        <p:nvPr/>
      </p:nvGrpSpPr>
      <p:grpSpPr>
        <a:xfrm>
          <a:off x="0" y="0"/>
          <a:ext cx="0" cy="0"/>
          <a:chOff x="0" y="0"/>
          <a:chExt cx="0" cy="0"/>
        </a:xfrm>
      </p:grpSpPr>
      <p:sp>
        <p:nvSpPr>
          <p:cNvPr id="97" name="Google Shape;97;p22"/>
          <p:cNvSpPr/>
          <p:nvPr/>
        </p:nvSpPr>
        <p:spPr>
          <a:xfrm>
            <a:off x="0" y="0"/>
            <a:ext cx="18288000" cy="10287000"/>
          </a:xfrm>
          <a:prstGeom prst="rect">
            <a:avLst/>
          </a:prstGeom>
          <a:solidFill>
            <a:srgbClr val="7400FF"/>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98" name="Google Shape;98;p22"/>
          <p:cNvSpPr txBox="1">
            <a:spLocks noGrp="1"/>
          </p:cNvSpPr>
          <p:nvPr>
            <p:ph type="title"/>
          </p:nvPr>
        </p:nvSpPr>
        <p:spPr>
          <a:xfrm>
            <a:off x="3106785" y="3998552"/>
            <a:ext cx="12074400" cy="22899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99"/>
        <p:cNvGrpSpPr/>
        <p:nvPr/>
      </p:nvGrpSpPr>
      <p:grpSpPr>
        <a:xfrm>
          <a:off x="0" y="0"/>
          <a:ext cx="0" cy="0"/>
          <a:chOff x="0" y="0"/>
          <a:chExt cx="0" cy="0"/>
        </a:xfrm>
      </p:grpSpPr>
      <p:pic>
        <p:nvPicPr>
          <p:cNvPr id="100" name="Google Shape;100;p23"/>
          <p:cNvPicPr preferRelativeResize="0"/>
          <p:nvPr/>
        </p:nvPicPr>
        <p:blipFill rotWithShape="1">
          <a:blip r:embed="rId2">
            <a:alphaModFix/>
          </a:blip>
          <a:srcRect/>
          <a:stretch/>
        </p:blipFill>
        <p:spPr>
          <a:xfrm>
            <a:off x="0" y="0"/>
            <a:ext cx="18287996" cy="10286998"/>
          </a:xfrm>
          <a:prstGeom prst="rect">
            <a:avLst/>
          </a:prstGeom>
          <a:noFill/>
          <a:ln>
            <a:noFill/>
          </a:ln>
        </p:spPr>
      </p:pic>
      <p:pic>
        <p:nvPicPr>
          <p:cNvPr id="101" name="Google Shape;101;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2" y="8212267"/>
            <a:ext cx="5822388" cy="13074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102"/>
        <p:cNvGrpSpPr/>
        <p:nvPr/>
      </p:nvGrpSpPr>
      <p:grpSpPr>
        <a:xfrm>
          <a:off x="0" y="0"/>
          <a:ext cx="0" cy="0"/>
          <a:chOff x="0" y="0"/>
          <a:chExt cx="0" cy="0"/>
        </a:xfrm>
      </p:grpSpPr>
      <p:sp>
        <p:nvSpPr>
          <p:cNvPr id="103" name="Google Shape;103;p2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4" name="Google Shape;104;p2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81000" algn="l" rtl="0">
              <a:lnSpc>
                <a:spcPct val="90000"/>
              </a:lnSpc>
              <a:spcBef>
                <a:spcPts val="1500"/>
              </a:spcBef>
              <a:spcAft>
                <a:spcPts val="0"/>
              </a:spcAft>
              <a:buClr>
                <a:schemeClr val="lt2"/>
              </a:buClr>
              <a:buSzPts val="2400"/>
              <a:buFont typeface="Noto Sans Symbols"/>
              <a:buChar char="🞂"/>
              <a:defRPr sz="3000">
                <a:solidFill>
                  <a:srgbClr val="868686"/>
                </a:solidFill>
              </a:defRPr>
            </a:lvl1pPr>
            <a:lvl2pPr marL="914400" lvl="1" indent="-361950" algn="l" rtl="0">
              <a:lnSpc>
                <a:spcPct val="90000"/>
              </a:lnSpc>
              <a:spcBef>
                <a:spcPts val="1500"/>
              </a:spcBef>
              <a:spcAft>
                <a:spcPts val="0"/>
              </a:spcAft>
              <a:buClr>
                <a:schemeClr val="lt2"/>
              </a:buClr>
              <a:buSzPts val="2100"/>
              <a:buFont typeface="Noto Sans Symbols"/>
              <a:buChar char="🞂"/>
              <a:defRPr sz="2700">
                <a:solidFill>
                  <a:srgbClr val="868686"/>
                </a:solidFill>
              </a:defRPr>
            </a:lvl2pPr>
            <a:lvl3pPr marL="1371600" lvl="2" indent="-349250" algn="l" rtl="0">
              <a:lnSpc>
                <a:spcPct val="90000"/>
              </a:lnSpc>
              <a:spcBef>
                <a:spcPts val="1500"/>
              </a:spcBef>
              <a:spcAft>
                <a:spcPts val="0"/>
              </a:spcAft>
              <a:buClr>
                <a:schemeClr val="lt2"/>
              </a:buClr>
              <a:buSzPts val="1900"/>
              <a:buFont typeface="Noto Sans Symbols"/>
              <a:buChar char="🞂"/>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5" name="Google Shape;105;p2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08" name="Google Shape;108;p2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09" name="Google Shape;109;p2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0" name="Google Shape;110;p25"/>
          <p:cNvSpPr/>
          <p:nvPr/>
        </p:nvSpPr>
        <p:spPr>
          <a:xfrm>
            <a:off x="153472" y="9816562"/>
            <a:ext cx="4605000" cy="4134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Clr>
                <a:schemeClr val="lt1"/>
              </a:buClr>
              <a:buSzPts val="1200"/>
              <a:buFont typeface="Trebuchet MS"/>
              <a:buNone/>
            </a:pPr>
            <a:r>
              <a:rPr lang="en-US" sz="1200" b="0" i="0">
                <a:solidFill>
                  <a:schemeClr val="lt1"/>
                </a:solidFill>
                <a:latin typeface="Trebuchet MS"/>
                <a:ea typeface="Trebuchet MS"/>
                <a:cs typeface="Trebuchet MS"/>
                <a:sym typeface="Trebuchet MS"/>
              </a:rPr>
              <a:t>NVIDIA CONFIDENTIAL. DO NOT DISTRIBUTE.</a:t>
            </a:r>
            <a:endParaRPr sz="2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3" name="Google Shape;113;p26"/>
          <p:cNvSpPr txBox="1">
            <a:spLocks noGrp="1"/>
          </p:cNvSpPr>
          <p:nvPr>
            <p:ph type="body" idx="1"/>
          </p:nvPr>
        </p:nvSpPr>
        <p:spPr>
          <a:xfrm>
            <a:off x="853440" y="3505058"/>
            <a:ext cx="16581000" cy="61566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rgbClr val="868686"/>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rgbClr val="868686"/>
                </a:solidFill>
              </a:defRPr>
            </a:lvl2pPr>
            <a:lvl3pPr marL="1371600" lvl="2" indent="-228600" algn="l" rtl="0">
              <a:lnSpc>
                <a:spcPct val="90000"/>
              </a:lnSpc>
              <a:spcBef>
                <a:spcPts val="1500"/>
              </a:spcBef>
              <a:spcAft>
                <a:spcPts val="0"/>
              </a:spcAft>
              <a:buClr>
                <a:schemeClr val="dk1"/>
              </a:buClr>
              <a:buSzPts val="2700"/>
              <a:buFont typeface="Trebuchet MS"/>
              <a:buNone/>
              <a:defRPr sz="2700">
                <a:solidFill>
                  <a:srgbClr val="868686"/>
                </a:solidFill>
              </a:defRPr>
            </a:lvl3pPr>
            <a:lvl4pPr marL="1828800" lvl="3" indent="-419100" algn="l" rtl="0">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4" name="Google Shape;114;p26"/>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5" name="Google Shape;115;p26"/>
          <p:cNvSpPr/>
          <p:nvPr/>
        </p:nvSpPr>
        <p:spPr>
          <a:xfrm>
            <a:off x="2" y="9716467"/>
            <a:ext cx="18288000" cy="5706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865387" y="2997650"/>
            <a:ext cx="7007400" cy="1031100"/>
          </a:xfrm>
          <a:prstGeom prst="rect">
            <a:avLst/>
          </a:prstGeom>
          <a:noFill/>
          <a:ln>
            <a:noFill/>
          </a:ln>
        </p:spPr>
        <p:txBody>
          <a:bodyPr spcFirstLastPara="1" wrap="square" lIns="152375" tIns="76175" rIns="152375" bIns="76175" anchor="b" anchorCtr="0">
            <a:noAutofit/>
          </a:bodyPr>
          <a:lstStyle>
            <a:lvl1pPr lvl="0" algn="l"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18" name="Google Shape;118;p27"/>
          <p:cNvSpPr txBox="1">
            <a:spLocks noGrp="1"/>
          </p:cNvSpPr>
          <p:nvPr>
            <p:ph type="body" idx="1"/>
          </p:nvPr>
        </p:nvSpPr>
        <p:spPr>
          <a:xfrm>
            <a:off x="865385" y="5119298"/>
            <a:ext cx="6987900" cy="41949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800"/>
              </a:spcBef>
              <a:spcAft>
                <a:spcPts val="0"/>
              </a:spcAft>
              <a:buClr>
                <a:schemeClr val="dk1"/>
              </a:buClr>
              <a:buSzPts val="2700"/>
              <a:buFont typeface="Trebuchet MS"/>
              <a:buNone/>
              <a:defRPr sz="2700">
                <a:solidFill>
                  <a:schemeClr val="dk2"/>
                </a:solidFill>
              </a:defRPr>
            </a:lvl1pPr>
            <a:lvl2pPr marL="914400" lvl="1" indent="-228600" algn="l" rtl="0">
              <a:lnSpc>
                <a:spcPct val="90000"/>
              </a:lnSpc>
              <a:spcBef>
                <a:spcPts val="800"/>
              </a:spcBef>
              <a:spcAft>
                <a:spcPts val="0"/>
              </a:spcAft>
              <a:buClr>
                <a:schemeClr val="dk1"/>
              </a:buClr>
              <a:buSzPts val="2300"/>
              <a:buFont typeface="Trebuchet MS"/>
              <a:buNone/>
              <a:defRPr sz="2300">
                <a:solidFill>
                  <a:schemeClr val="dk2"/>
                </a:solidFill>
              </a:defRPr>
            </a:lvl2pPr>
            <a:lvl3pPr marL="1371600" lvl="2" indent="-228600" algn="l" rtl="0">
              <a:lnSpc>
                <a:spcPct val="90000"/>
              </a:lnSpc>
              <a:spcBef>
                <a:spcPts val="800"/>
              </a:spcBef>
              <a:spcAft>
                <a:spcPts val="0"/>
              </a:spcAft>
              <a:buClr>
                <a:schemeClr val="dk1"/>
              </a:buClr>
              <a:buSzPts val="2300"/>
              <a:buFont typeface="Trebuchet MS"/>
              <a:buNone/>
              <a:defRPr sz="2300">
                <a:solidFill>
                  <a:schemeClr val="dk2"/>
                </a:solidFill>
              </a:defRPr>
            </a:lvl3pPr>
            <a:lvl4pPr marL="1828800" lvl="3" indent="-419100" algn="l" rtl="0">
              <a:spcBef>
                <a:spcPts val="800"/>
              </a:spcBef>
              <a:spcAft>
                <a:spcPts val="0"/>
              </a:spcAft>
              <a:buClr>
                <a:schemeClr val="dk1"/>
              </a:buClr>
              <a:buSzPts val="3000"/>
              <a:buFont typeface="Noto Sans Symbols"/>
              <a:buChar char="▪"/>
              <a:defRPr sz="3000">
                <a:solidFill>
                  <a:schemeClr val="lt1"/>
                </a:solidFill>
              </a:defRPr>
            </a:lvl4pPr>
            <a:lvl5pPr marL="2286000" lvl="4" indent="-438150" algn="l" rtl="0">
              <a:spcBef>
                <a:spcPts val="700"/>
              </a:spcBef>
              <a:spcAft>
                <a:spcPts val="0"/>
              </a:spcAft>
              <a:buClr>
                <a:schemeClr val="dk1"/>
              </a:buClr>
              <a:buSzPts val="3300"/>
              <a:buFont typeface="Noto Sans Symbols"/>
              <a:buChar char="▪"/>
              <a:defRPr>
                <a:solidFill>
                  <a:schemeClr val="lt1"/>
                </a:solidFill>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19" name="Google Shape;119;p27"/>
          <p:cNvSpPr txBox="1">
            <a:spLocks noGrp="1"/>
          </p:cNvSpPr>
          <p:nvPr>
            <p:ph type="body" idx="2"/>
          </p:nvPr>
        </p:nvSpPr>
        <p:spPr>
          <a:xfrm>
            <a:off x="865387" y="3913995"/>
            <a:ext cx="7007400" cy="876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SzPts val="3300"/>
              <a:buFont typeface="Trebuchet MS"/>
              <a:buNone/>
              <a:defRPr sz="33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
        <p:nvSpPr>
          <p:cNvPr id="120" name="Google Shape;120;p27"/>
          <p:cNvSpPr/>
          <p:nvPr/>
        </p:nvSpPr>
        <p:spPr>
          <a:xfrm>
            <a:off x="0" y="9499858"/>
            <a:ext cx="18288000" cy="7869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21"/>
        <p:cNvGrpSpPr/>
        <p:nvPr/>
      </p:nvGrpSpPr>
      <p:grpSpPr>
        <a:xfrm>
          <a:off x="0" y="0"/>
          <a:ext cx="0" cy="0"/>
          <a:chOff x="0" y="0"/>
          <a:chExt cx="0" cy="0"/>
        </a:xfrm>
      </p:grpSpPr>
      <p:sp>
        <p:nvSpPr>
          <p:cNvPr id="122" name="Google Shape;122;p28"/>
          <p:cNvSpPr/>
          <p:nvPr/>
        </p:nvSpPr>
        <p:spPr>
          <a:xfrm>
            <a:off x="10585" y="9336911"/>
            <a:ext cx="18288000" cy="9501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23" name="Google Shape;123;p28"/>
          <p:cNvPicPr preferRelativeResize="0"/>
          <p:nvPr/>
        </p:nvPicPr>
        <p:blipFill rotWithShape="1">
          <a:blip r:embed="rId2">
            <a:alphaModFix/>
          </a:blip>
          <a:srcRect/>
          <a:stretch/>
        </p:blipFill>
        <p:spPr>
          <a:xfrm>
            <a:off x="0" y="0"/>
            <a:ext cx="18287996" cy="10286998"/>
          </a:xfrm>
          <a:prstGeom prst="rect">
            <a:avLst/>
          </a:prstGeom>
          <a:noFill/>
          <a:ln>
            <a:noFill/>
          </a:ln>
        </p:spPr>
      </p:pic>
      <p:cxnSp>
        <p:nvCxnSpPr>
          <p:cNvPr id="124" name="Google Shape;124;p28"/>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125" name="Google Shape;125;p28"/>
          <p:cNvSpPr txBox="1">
            <a:spLocks noGrp="1"/>
          </p:cNvSpPr>
          <p:nvPr>
            <p:ph type="title"/>
          </p:nvPr>
        </p:nvSpPr>
        <p:spPr>
          <a:xfrm>
            <a:off x="736468" y="3969677"/>
            <a:ext cx="4500600" cy="2347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60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6"/>
        <p:cNvGrpSpPr/>
        <p:nvPr/>
      </p:nvGrpSpPr>
      <p:grpSpPr>
        <a:xfrm>
          <a:off x="0" y="0"/>
          <a:ext cx="0" cy="0"/>
          <a:chOff x="0" y="0"/>
          <a:chExt cx="0" cy="0"/>
        </a:xfrm>
      </p:grpSpPr>
      <p:sp>
        <p:nvSpPr>
          <p:cNvPr id="127" name="Google Shape;127;p29"/>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28" name="Google Shape;128;p29"/>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a:solidFill>
                  <a:srgbClr val="4C4C4C"/>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129"/>
        <p:cNvGrpSpPr/>
        <p:nvPr/>
      </p:nvGrpSpPr>
      <p:grpSpPr>
        <a:xfrm>
          <a:off x="0" y="0"/>
          <a:ext cx="0" cy="0"/>
          <a:chOff x="0" y="0"/>
          <a:chExt cx="0" cy="0"/>
        </a:xfrm>
      </p:grpSpPr>
      <p:sp>
        <p:nvSpPr>
          <p:cNvPr id="130" name="Google Shape;130;p30"/>
          <p:cNvSpPr/>
          <p:nvPr/>
        </p:nvSpPr>
        <p:spPr>
          <a:xfrm>
            <a:off x="0" y="0"/>
            <a:ext cx="18288000" cy="10287000"/>
          </a:xfrm>
          <a:prstGeom prst="rect">
            <a:avLst/>
          </a:prstGeom>
          <a:solidFill>
            <a:srgbClr val="9E121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31" name="Google Shape;131;p30"/>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132" name="Google Shape;132;p30"/>
          <p:cNvSpPr txBox="1">
            <a:spLocks noGrp="1"/>
          </p:cNvSpPr>
          <p:nvPr>
            <p:ph type="title"/>
          </p:nvPr>
        </p:nvSpPr>
        <p:spPr>
          <a:xfrm>
            <a:off x="830580" y="6357339"/>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SzPts val="2300"/>
              <a:buNone/>
              <a:defRPr sz="6700">
                <a:solidFill>
                  <a:schemeClr val="lt1"/>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
        <p:nvSpPr>
          <p:cNvPr id="133" name="Google Shape;133;p30"/>
          <p:cNvSpPr txBox="1">
            <a:spLocks noGrp="1"/>
          </p:cNvSpPr>
          <p:nvPr>
            <p:ph type="body" idx="1"/>
          </p:nvPr>
        </p:nvSpPr>
        <p:spPr>
          <a:xfrm>
            <a:off x="830580" y="7465010"/>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spcBef>
                <a:spcPts val="600"/>
              </a:spcBef>
              <a:spcAft>
                <a:spcPts val="0"/>
              </a:spcAft>
              <a:buClr>
                <a:schemeClr val="dk2"/>
              </a:buClr>
              <a:buSzPts val="3000"/>
              <a:buChar char="»"/>
              <a:defRPr/>
            </a:lvl6pPr>
            <a:lvl7pPr marL="3200400" lvl="6" indent="-419100" algn="l" rtl="0">
              <a:spcBef>
                <a:spcPts val="600"/>
              </a:spcBef>
              <a:spcAft>
                <a:spcPts val="0"/>
              </a:spcAft>
              <a:buClr>
                <a:schemeClr val="dk2"/>
              </a:buClr>
              <a:buSzPts val="3000"/>
              <a:buChar char="»"/>
              <a:defRPr/>
            </a:lvl7pPr>
            <a:lvl8pPr marL="3657600" lvl="7" indent="-419100" algn="l" rtl="0">
              <a:spcBef>
                <a:spcPts val="600"/>
              </a:spcBef>
              <a:spcAft>
                <a:spcPts val="0"/>
              </a:spcAft>
              <a:buClr>
                <a:schemeClr val="dk2"/>
              </a:buClr>
              <a:buSzPts val="3000"/>
              <a:buChar char="»"/>
              <a:defRPr/>
            </a:lvl8pPr>
            <a:lvl9pPr marL="4114800" lvl="8" indent="-419100" algn="l" rtl="0">
              <a:spcBef>
                <a:spcPts val="600"/>
              </a:spcBef>
              <a:spcAft>
                <a:spcPts val="0"/>
              </a:spcAft>
              <a:buClr>
                <a:schemeClr val="dk2"/>
              </a:buClr>
              <a:buSzPts val="30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4"/>
        <p:cNvGrpSpPr/>
        <p:nvPr/>
      </p:nvGrpSpPr>
      <p:grpSpPr>
        <a:xfrm>
          <a:off x="0" y="0"/>
          <a:ext cx="0" cy="0"/>
          <a:chOff x="0" y="0"/>
          <a:chExt cx="0" cy="0"/>
        </a:xfrm>
      </p:grpSpPr>
      <p:sp>
        <p:nvSpPr>
          <p:cNvPr id="135" name="Google Shape;135;p31"/>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136"/>
        <p:cNvGrpSpPr/>
        <p:nvPr/>
      </p:nvGrpSpPr>
      <p:grpSpPr>
        <a:xfrm>
          <a:off x="0" y="0"/>
          <a:ext cx="0" cy="0"/>
          <a:chOff x="0" y="0"/>
          <a:chExt cx="0" cy="0"/>
        </a:xfrm>
      </p:grpSpPr>
      <p:sp>
        <p:nvSpPr>
          <p:cNvPr id="137" name="Google Shape;137;p32"/>
          <p:cNvSpPr/>
          <p:nvPr/>
        </p:nvSpPr>
        <p:spPr>
          <a:xfrm>
            <a:off x="0" y="0"/>
            <a:ext cx="18288000" cy="10287000"/>
          </a:xfrm>
          <a:prstGeom prst="rect">
            <a:avLst/>
          </a:prstGeom>
          <a:solidFill>
            <a:schemeClr val="lt1"/>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
        <p:nvSpPr>
          <p:cNvPr id="138" name="Google Shape;138;p32"/>
          <p:cNvSpPr txBox="1">
            <a:spLocks noGrp="1"/>
          </p:cNvSpPr>
          <p:nvPr>
            <p:ph type="title"/>
          </p:nvPr>
        </p:nvSpPr>
        <p:spPr>
          <a:xfrm>
            <a:off x="830580" y="8615788"/>
            <a:ext cx="16626900" cy="892500"/>
          </a:xfrm>
          <a:prstGeom prst="rect">
            <a:avLst/>
          </a:prstGeom>
          <a:noFill/>
          <a:ln>
            <a:noFill/>
          </a:ln>
        </p:spPr>
        <p:txBody>
          <a:bodyPr spcFirstLastPara="1" wrap="square" lIns="152375" tIns="76175" rIns="152375" bIns="76175" anchor="ctr" anchorCtr="0">
            <a:noAutofit/>
          </a:bodyPr>
          <a:lstStyle>
            <a:lvl1pPr lvl="0" algn="ctr" rtl="0">
              <a:lnSpc>
                <a:spcPct val="90000"/>
              </a:lnSpc>
              <a:spcBef>
                <a:spcPts val="0"/>
              </a:spcBef>
              <a:spcAft>
                <a:spcPts val="0"/>
              </a:spcAft>
              <a:buSzPts val="2300"/>
              <a:buNone/>
              <a:defRPr sz="5300">
                <a:solidFill>
                  <a:schemeClr val="dk2"/>
                </a:solidFill>
              </a:defRPr>
            </a:lvl1pPr>
            <a:lvl2pPr lvl="1" algn="l" rtl="0">
              <a:spcBef>
                <a:spcPts val="0"/>
              </a:spcBef>
              <a:spcAft>
                <a:spcPts val="0"/>
              </a:spcAft>
              <a:buSzPts val="2300"/>
              <a:buNone/>
              <a:defRPr/>
            </a:lvl2pPr>
            <a:lvl3pPr lvl="2" algn="l" rtl="0">
              <a:spcBef>
                <a:spcPts val="0"/>
              </a:spcBef>
              <a:spcAft>
                <a:spcPts val="0"/>
              </a:spcAft>
              <a:buSzPts val="2300"/>
              <a:buNone/>
              <a:defRPr/>
            </a:lvl3pPr>
            <a:lvl4pPr lvl="3" algn="l" rtl="0">
              <a:spcBef>
                <a:spcPts val="0"/>
              </a:spcBef>
              <a:spcAft>
                <a:spcPts val="0"/>
              </a:spcAft>
              <a:buSzPts val="2300"/>
              <a:buNone/>
              <a:defRPr/>
            </a:lvl4pPr>
            <a:lvl5pPr lvl="4" algn="l" rtl="0">
              <a:spcBef>
                <a:spcPts val="0"/>
              </a:spcBef>
              <a:spcAft>
                <a:spcPts val="0"/>
              </a:spcAft>
              <a:buSzPts val="2300"/>
              <a:buNone/>
              <a:defRPr/>
            </a:lvl5pPr>
            <a:lvl6pPr lvl="5" algn="l" rtl="0">
              <a:spcBef>
                <a:spcPts val="0"/>
              </a:spcBef>
              <a:spcAft>
                <a:spcPts val="0"/>
              </a:spcAft>
              <a:buSzPts val="2300"/>
              <a:buNone/>
              <a:defRPr/>
            </a:lvl6pPr>
            <a:lvl7pPr lvl="6" algn="l" rtl="0">
              <a:spcBef>
                <a:spcPts val="0"/>
              </a:spcBef>
              <a:spcAft>
                <a:spcPts val="0"/>
              </a:spcAft>
              <a:buSzPts val="2300"/>
              <a:buNone/>
              <a:defRPr/>
            </a:lvl7pPr>
            <a:lvl8pPr lvl="7" algn="l" rtl="0">
              <a:spcBef>
                <a:spcPts val="0"/>
              </a:spcBef>
              <a:spcAft>
                <a:spcPts val="0"/>
              </a:spcAft>
              <a:buSzPts val="2300"/>
              <a:buNone/>
              <a:defRPr/>
            </a:lvl8pPr>
            <a:lvl9pPr lvl="8" algn="l" rtl="0">
              <a:spcBef>
                <a:spcPts val="0"/>
              </a:spcBef>
              <a:spcAft>
                <a:spcPts val="0"/>
              </a:spcAft>
              <a:buSzPts val="23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39"/>
        <p:cNvGrpSpPr/>
        <p:nvPr/>
      </p:nvGrpSpPr>
      <p:grpSpPr>
        <a:xfrm>
          <a:off x="0" y="0"/>
          <a:ext cx="0" cy="0"/>
          <a:chOff x="0" y="0"/>
          <a:chExt cx="0" cy="0"/>
        </a:xfrm>
      </p:grpSpPr>
      <p:pic>
        <p:nvPicPr>
          <p:cNvPr id="140" name="Google Shape;140;p33"/>
          <p:cNvPicPr preferRelativeResize="0"/>
          <p:nvPr/>
        </p:nvPicPr>
        <p:blipFill rotWithShape="1">
          <a:blip r:embed="rId2">
            <a:alphaModFix/>
          </a:blip>
          <a:srcRect/>
          <a:stretch/>
        </p:blipFill>
        <p:spPr>
          <a:xfrm>
            <a:off x="0" y="0"/>
            <a:ext cx="18287996" cy="102869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ubtitle, and Content 1">
  <p:cSld name="1_Title, Subtitle, and Content">
    <p:spTree>
      <p:nvGrpSpPr>
        <p:cNvPr id="1" name="Shape 141"/>
        <p:cNvGrpSpPr/>
        <p:nvPr/>
      </p:nvGrpSpPr>
      <p:grpSpPr>
        <a:xfrm>
          <a:off x="0" y="0"/>
          <a:ext cx="0" cy="0"/>
          <a:chOff x="0" y="0"/>
          <a:chExt cx="0" cy="0"/>
        </a:xfrm>
      </p:grpSpPr>
      <p:sp>
        <p:nvSpPr>
          <p:cNvPr id="142" name="Google Shape;142;p34"/>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3" name="Google Shape;143;p34"/>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228600" algn="l" rtl="0">
              <a:lnSpc>
                <a:spcPct val="90000"/>
              </a:lnSpc>
              <a:spcBef>
                <a:spcPts val="1500"/>
              </a:spcBef>
              <a:spcAft>
                <a:spcPts val="0"/>
              </a:spcAft>
              <a:buClr>
                <a:schemeClr val="dk1"/>
              </a:buClr>
              <a:buSzPts val="3000"/>
              <a:buFont typeface="Trebuchet MS"/>
              <a:buNone/>
              <a:defRPr sz="3000">
                <a:solidFill>
                  <a:schemeClr val="dk2"/>
                </a:solidFill>
              </a:defRPr>
            </a:lvl1pPr>
            <a:lvl2pPr marL="914400" lvl="1" indent="-228600" algn="l" rtl="0">
              <a:lnSpc>
                <a:spcPct val="90000"/>
              </a:lnSpc>
              <a:spcBef>
                <a:spcPts val="1500"/>
              </a:spcBef>
              <a:spcAft>
                <a:spcPts val="0"/>
              </a:spcAft>
              <a:buClr>
                <a:schemeClr val="dk1"/>
              </a:buClr>
              <a:buSzPts val="2700"/>
              <a:buFont typeface="Trebuchet MS"/>
              <a:buNone/>
              <a:defRPr sz="2700">
                <a:solidFill>
                  <a:schemeClr val="dk2"/>
                </a:solidFill>
              </a:defRPr>
            </a:lvl2pPr>
            <a:lvl3pPr marL="1371600" lvl="2" indent="-228600" algn="l" rtl="0">
              <a:lnSpc>
                <a:spcPct val="90000"/>
              </a:lnSpc>
              <a:spcBef>
                <a:spcPts val="1500"/>
              </a:spcBef>
              <a:spcAft>
                <a:spcPts val="0"/>
              </a:spcAft>
              <a:buClr>
                <a:schemeClr val="dk1"/>
              </a:buClr>
              <a:buSzPts val="2300"/>
              <a:buFont typeface="Trebuchet MS"/>
              <a:buNone/>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4" name="Google Shape;144;p34"/>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ULLET_ICON_Title, Subtitle, and Content 1">
  <p:cSld name="1_BULLET_ICON_Title, Subtitle, and Content">
    <p:spTree>
      <p:nvGrpSpPr>
        <p:cNvPr id="1" name="Shape 145"/>
        <p:cNvGrpSpPr/>
        <p:nvPr/>
      </p:nvGrpSpPr>
      <p:grpSpPr>
        <a:xfrm>
          <a:off x="0" y="0"/>
          <a:ext cx="0" cy="0"/>
          <a:chOff x="0" y="0"/>
          <a:chExt cx="0" cy="0"/>
        </a:xfrm>
      </p:grpSpPr>
      <p:sp>
        <p:nvSpPr>
          <p:cNvPr id="146" name="Google Shape;146;p35"/>
          <p:cNvSpPr txBox="1">
            <a:spLocks noGrp="1"/>
          </p:cNvSpPr>
          <p:nvPr>
            <p:ph type="title"/>
          </p:nvPr>
        </p:nvSpPr>
        <p:spPr>
          <a:xfrm>
            <a:off x="830580" y="1229043"/>
            <a:ext cx="16626900" cy="984900"/>
          </a:xfrm>
          <a:prstGeom prst="rect">
            <a:avLst/>
          </a:prstGeom>
          <a:noFill/>
          <a:ln>
            <a:noFill/>
          </a:ln>
        </p:spPr>
        <p:txBody>
          <a:bodyPr spcFirstLastPara="1" wrap="square" lIns="152375" tIns="76175" rIns="152375" bIns="76175" anchor="b" anchorCtr="0">
            <a:noAutofit/>
          </a:bodyPr>
          <a:lstStyle>
            <a:lvl1pPr lvl="0" algn="ctr" rtl="0">
              <a:lnSpc>
                <a:spcPct val="90000"/>
              </a:lnSpc>
              <a:spcBef>
                <a:spcPts val="0"/>
              </a:spcBef>
              <a:spcAft>
                <a:spcPts val="0"/>
              </a:spcAft>
              <a:buClr>
                <a:schemeClr val="dk2"/>
              </a:buClr>
              <a:buSzPts val="2300"/>
              <a:buFont typeface="Trebuchet MS"/>
              <a:buNone/>
              <a:defRPr>
                <a:solidFill>
                  <a:schemeClr val="dk2"/>
                </a:solidFill>
              </a:defRPr>
            </a:lvl1pPr>
            <a:lvl2pPr lvl="1" algn="ctr" rtl="0">
              <a:lnSpc>
                <a:spcPct val="90000"/>
              </a:lnSpc>
              <a:spcBef>
                <a:spcPts val="0"/>
              </a:spcBef>
              <a:spcAft>
                <a:spcPts val="0"/>
              </a:spcAft>
              <a:buClr>
                <a:srgbClr val="73B900"/>
              </a:buClr>
              <a:buSzPts val="2300"/>
              <a:buFont typeface="Arial"/>
              <a:buNone/>
              <a:defRPr/>
            </a:lvl2pPr>
            <a:lvl3pPr lvl="2" algn="ctr" rtl="0">
              <a:lnSpc>
                <a:spcPct val="90000"/>
              </a:lnSpc>
              <a:spcBef>
                <a:spcPts val="0"/>
              </a:spcBef>
              <a:spcAft>
                <a:spcPts val="0"/>
              </a:spcAft>
              <a:buClr>
                <a:srgbClr val="73B900"/>
              </a:buClr>
              <a:buSzPts val="2300"/>
              <a:buFont typeface="Arial"/>
              <a:buNone/>
              <a:defRPr/>
            </a:lvl3pPr>
            <a:lvl4pPr lvl="3" algn="ctr" rtl="0">
              <a:lnSpc>
                <a:spcPct val="90000"/>
              </a:lnSpc>
              <a:spcBef>
                <a:spcPts val="0"/>
              </a:spcBef>
              <a:spcAft>
                <a:spcPts val="0"/>
              </a:spcAft>
              <a:buClr>
                <a:srgbClr val="73B900"/>
              </a:buClr>
              <a:buSzPts val="2300"/>
              <a:buFont typeface="Arial"/>
              <a:buNone/>
              <a:defRPr/>
            </a:lvl4pPr>
            <a:lvl5pPr lvl="4" algn="ctr" rtl="0">
              <a:lnSpc>
                <a:spcPct val="90000"/>
              </a:lnSpc>
              <a:spcBef>
                <a:spcPts val="0"/>
              </a:spcBef>
              <a:spcAft>
                <a:spcPts val="0"/>
              </a:spcAft>
              <a:buClr>
                <a:srgbClr val="73B900"/>
              </a:buClr>
              <a:buSzPts val="2300"/>
              <a:buFont typeface="Arial"/>
              <a:buNone/>
              <a:defRPr/>
            </a:lvl5pPr>
            <a:lvl6pPr lvl="5" algn="l" rtl="0">
              <a:lnSpc>
                <a:spcPct val="100000"/>
              </a:lnSpc>
              <a:spcBef>
                <a:spcPts val="0"/>
              </a:spcBef>
              <a:spcAft>
                <a:spcPts val="0"/>
              </a:spcAft>
              <a:buClr>
                <a:srgbClr val="73B900"/>
              </a:buClr>
              <a:buSzPts val="2300"/>
              <a:buFont typeface="Arial"/>
              <a:buNone/>
              <a:defRPr/>
            </a:lvl6pPr>
            <a:lvl7pPr lvl="6" algn="l" rtl="0">
              <a:lnSpc>
                <a:spcPct val="100000"/>
              </a:lnSpc>
              <a:spcBef>
                <a:spcPts val="0"/>
              </a:spcBef>
              <a:spcAft>
                <a:spcPts val="0"/>
              </a:spcAft>
              <a:buClr>
                <a:srgbClr val="73B900"/>
              </a:buClr>
              <a:buSzPts val="2300"/>
              <a:buFont typeface="Arial"/>
              <a:buNone/>
              <a:defRPr/>
            </a:lvl7pPr>
            <a:lvl8pPr lvl="7" algn="l" rtl="0">
              <a:lnSpc>
                <a:spcPct val="100000"/>
              </a:lnSpc>
              <a:spcBef>
                <a:spcPts val="0"/>
              </a:spcBef>
              <a:spcAft>
                <a:spcPts val="0"/>
              </a:spcAft>
              <a:buClr>
                <a:srgbClr val="73B900"/>
              </a:buClr>
              <a:buSzPts val="2300"/>
              <a:buFont typeface="Arial"/>
              <a:buNone/>
              <a:defRPr/>
            </a:lvl8pPr>
            <a:lvl9pPr lvl="8" algn="l" rtl="0">
              <a:lnSpc>
                <a:spcPct val="100000"/>
              </a:lnSpc>
              <a:spcBef>
                <a:spcPts val="0"/>
              </a:spcBef>
              <a:spcAft>
                <a:spcPts val="0"/>
              </a:spcAft>
              <a:buClr>
                <a:srgbClr val="73B900"/>
              </a:buClr>
              <a:buSzPts val="2300"/>
              <a:buFont typeface="Arial"/>
              <a:buNone/>
              <a:defRPr/>
            </a:lvl9pPr>
          </a:lstStyle>
          <a:p>
            <a:endParaRPr/>
          </a:p>
        </p:txBody>
      </p:sp>
      <p:sp>
        <p:nvSpPr>
          <p:cNvPr id="147" name="Google Shape;147;p35"/>
          <p:cNvSpPr txBox="1">
            <a:spLocks noGrp="1"/>
          </p:cNvSpPr>
          <p:nvPr>
            <p:ph type="body" idx="1"/>
          </p:nvPr>
        </p:nvSpPr>
        <p:spPr>
          <a:xfrm>
            <a:off x="861250" y="3505058"/>
            <a:ext cx="16581000" cy="6198000"/>
          </a:xfrm>
          <a:prstGeom prst="rect">
            <a:avLst/>
          </a:prstGeom>
          <a:noFill/>
          <a:ln>
            <a:noFill/>
          </a:ln>
        </p:spPr>
        <p:txBody>
          <a:bodyPr spcFirstLastPara="1" wrap="square" lIns="152375" tIns="76175" rIns="152375" bIns="76175" anchor="t" anchorCtr="0">
            <a:noAutofit/>
          </a:bodyPr>
          <a:lstStyle>
            <a:lvl1pPr marL="457200" lvl="0" indent="-374650" algn="l" rtl="0">
              <a:lnSpc>
                <a:spcPct val="90000"/>
              </a:lnSpc>
              <a:spcBef>
                <a:spcPts val="1500"/>
              </a:spcBef>
              <a:spcAft>
                <a:spcPts val="0"/>
              </a:spcAft>
              <a:buClr>
                <a:schemeClr val="dk1"/>
              </a:buClr>
              <a:buSzPts val="2300"/>
              <a:buFont typeface="Trebuchet MS"/>
              <a:buChar char="•"/>
              <a:defRPr sz="3000">
                <a:solidFill>
                  <a:schemeClr val="dk2"/>
                </a:solidFill>
              </a:defRPr>
            </a:lvl1pPr>
            <a:lvl2pPr marL="914400" lvl="1" indent="-355600" algn="l" rtl="0">
              <a:lnSpc>
                <a:spcPct val="90000"/>
              </a:lnSpc>
              <a:spcBef>
                <a:spcPts val="1500"/>
              </a:spcBef>
              <a:spcAft>
                <a:spcPts val="0"/>
              </a:spcAft>
              <a:buClr>
                <a:schemeClr val="dk1"/>
              </a:buClr>
              <a:buSzPts val="2000"/>
              <a:buFont typeface="Trebuchet MS"/>
              <a:buChar char="•"/>
              <a:defRPr sz="2700">
                <a:solidFill>
                  <a:schemeClr val="dk2"/>
                </a:solidFill>
              </a:defRPr>
            </a:lvl2pPr>
            <a:lvl3pPr marL="1371600" lvl="2" indent="-342900" algn="l" rtl="0">
              <a:lnSpc>
                <a:spcPct val="90000"/>
              </a:lnSpc>
              <a:spcBef>
                <a:spcPts val="1500"/>
              </a:spcBef>
              <a:spcAft>
                <a:spcPts val="0"/>
              </a:spcAft>
              <a:buClr>
                <a:schemeClr val="dk1"/>
              </a:buClr>
              <a:buSzPts val="1800"/>
              <a:buFont typeface="Trebuchet MS"/>
              <a:buChar char="•"/>
              <a:defRPr sz="2300">
                <a:solidFill>
                  <a:schemeClr val="dk2"/>
                </a:solidFill>
              </a:defRPr>
            </a:lvl3pPr>
            <a:lvl4pPr marL="1828800" lvl="3" indent="-419100" algn="l" rtl="0">
              <a:lnSpc>
                <a:spcPct val="100000"/>
              </a:lnSpc>
              <a:spcBef>
                <a:spcPts val="1500"/>
              </a:spcBef>
              <a:spcAft>
                <a:spcPts val="0"/>
              </a:spcAft>
              <a:buClr>
                <a:schemeClr val="dk1"/>
              </a:buClr>
              <a:buSzPts val="3000"/>
              <a:buFont typeface="Noto Sans Symbols"/>
              <a:buChar char="▪"/>
              <a:defRPr sz="3000">
                <a:solidFill>
                  <a:schemeClr val="lt1"/>
                </a:solidFill>
              </a:defRPr>
            </a:lvl4pPr>
            <a:lvl5pPr marL="2286000" lvl="4" indent="-438150" algn="l" rtl="0">
              <a:lnSpc>
                <a:spcPct val="100000"/>
              </a:lnSpc>
              <a:spcBef>
                <a:spcPts val="700"/>
              </a:spcBef>
              <a:spcAft>
                <a:spcPts val="0"/>
              </a:spcAft>
              <a:buClr>
                <a:schemeClr val="dk1"/>
              </a:buClr>
              <a:buSzPts val="3300"/>
              <a:buFont typeface="Noto Sans Symbols"/>
              <a:buChar char="▪"/>
              <a:defRPr>
                <a:solidFill>
                  <a:schemeClr val="lt1"/>
                </a:solidFill>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
        <p:nvSpPr>
          <p:cNvPr id="148" name="Google Shape;148;p35"/>
          <p:cNvSpPr txBox="1">
            <a:spLocks noGrp="1"/>
          </p:cNvSpPr>
          <p:nvPr>
            <p:ph type="body" idx="2"/>
          </p:nvPr>
        </p:nvSpPr>
        <p:spPr>
          <a:xfrm>
            <a:off x="830580" y="2099222"/>
            <a:ext cx="16626900" cy="876000"/>
          </a:xfrm>
          <a:prstGeom prst="rect">
            <a:avLst/>
          </a:prstGeom>
          <a:noFill/>
          <a:ln>
            <a:noFill/>
          </a:ln>
        </p:spPr>
        <p:txBody>
          <a:bodyPr spcFirstLastPara="1" wrap="square" lIns="152375" tIns="76175" rIns="152375" bIns="76175" anchor="t" anchorCtr="0">
            <a:noAutofit/>
          </a:bodyPr>
          <a:lstStyle>
            <a:lvl1pPr marL="457200" lvl="0" indent="-228600" algn="ctr" rtl="0">
              <a:lnSpc>
                <a:spcPct val="90000"/>
              </a:lnSpc>
              <a:spcBef>
                <a:spcPts val="1500"/>
              </a:spcBef>
              <a:spcAft>
                <a:spcPts val="0"/>
              </a:spcAft>
              <a:buSzPts val="4000"/>
              <a:buFont typeface="Trebuchet MS"/>
              <a:buNone/>
              <a:defRPr sz="4000" b="0">
                <a:solidFill>
                  <a:schemeClr val="lt2"/>
                </a:solidFill>
                <a:latin typeface="Trebuchet MS"/>
                <a:ea typeface="Trebuchet MS"/>
                <a:cs typeface="Trebuchet MS"/>
                <a:sym typeface="Trebuchet MS"/>
              </a:defRPr>
            </a:lvl1pPr>
            <a:lvl2pPr marL="914400" lvl="1"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2pPr>
            <a:lvl3pPr marL="1371600" lvl="2" indent="-228600" algn="ctr" rtl="0">
              <a:lnSpc>
                <a:spcPct val="90000"/>
              </a:lnSpc>
              <a:spcBef>
                <a:spcPts val="1500"/>
              </a:spcBef>
              <a:spcAft>
                <a:spcPts val="0"/>
              </a:spcAft>
              <a:buSzPts val="4700"/>
              <a:buFont typeface="Trebuchet MS"/>
              <a:buNone/>
              <a:defRPr sz="4700">
                <a:solidFill>
                  <a:schemeClr val="lt2"/>
                </a:solidFill>
                <a:latin typeface="Trebuchet MS"/>
                <a:ea typeface="Trebuchet MS"/>
                <a:cs typeface="Trebuchet MS"/>
                <a:sym typeface="Trebuchet MS"/>
              </a:defRPr>
            </a:lvl3pPr>
            <a:lvl4pPr marL="1828800" lvl="3" indent="-228600" algn="ctr" rtl="0">
              <a:lnSpc>
                <a:spcPct val="100000"/>
              </a:lnSpc>
              <a:spcBef>
                <a:spcPts val="15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4pPr>
            <a:lvl5pPr marL="2286000" lvl="4" indent="-228600" algn="ctr" rtl="0">
              <a:lnSpc>
                <a:spcPct val="100000"/>
              </a:lnSpc>
              <a:spcBef>
                <a:spcPts val="900"/>
              </a:spcBef>
              <a:spcAft>
                <a:spcPts val="0"/>
              </a:spcAft>
              <a:buClr>
                <a:schemeClr val="lt2"/>
              </a:buClr>
              <a:buSzPts val="4700"/>
              <a:buFont typeface="Trebuchet MS"/>
              <a:buNone/>
              <a:defRPr sz="4700">
                <a:solidFill>
                  <a:schemeClr val="lt2"/>
                </a:solidFill>
                <a:latin typeface="Trebuchet MS"/>
                <a:ea typeface="Trebuchet MS"/>
                <a:cs typeface="Trebuchet MS"/>
                <a:sym typeface="Trebuchet MS"/>
              </a:defRPr>
            </a:lvl5pPr>
            <a:lvl6pPr marL="2743200" lvl="5" indent="-419100" algn="l" rtl="0">
              <a:lnSpc>
                <a:spcPct val="100000"/>
              </a:lnSpc>
              <a:spcBef>
                <a:spcPts val="600"/>
              </a:spcBef>
              <a:spcAft>
                <a:spcPts val="0"/>
              </a:spcAft>
              <a:buClr>
                <a:schemeClr val="dk2"/>
              </a:buClr>
              <a:buSzPts val="3000"/>
              <a:buFont typeface="Trebuchet MS"/>
              <a:buChar char="»"/>
              <a:defRPr/>
            </a:lvl6pPr>
            <a:lvl7pPr marL="3200400" lvl="6" indent="-419100" algn="l" rtl="0">
              <a:lnSpc>
                <a:spcPct val="100000"/>
              </a:lnSpc>
              <a:spcBef>
                <a:spcPts val="600"/>
              </a:spcBef>
              <a:spcAft>
                <a:spcPts val="0"/>
              </a:spcAft>
              <a:buClr>
                <a:schemeClr val="dk2"/>
              </a:buClr>
              <a:buSzPts val="3000"/>
              <a:buFont typeface="Trebuchet MS"/>
              <a:buChar char="»"/>
              <a:defRPr/>
            </a:lvl7pPr>
            <a:lvl8pPr marL="3657600" lvl="7" indent="-419100" algn="l" rtl="0">
              <a:lnSpc>
                <a:spcPct val="100000"/>
              </a:lnSpc>
              <a:spcBef>
                <a:spcPts val="600"/>
              </a:spcBef>
              <a:spcAft>
                <a:spcPts val="0"/>
              </a:spcAft>
              <a:buClr>
                <a:schemeClr val="dk2"/>
              </a:buClr>
              <a:buSzPts val="3000"/>
              <a:buFont typeface="Trebuchet MS"/>
              <a:buChar char="»"/>
              <a:defRPr/>
            </a:lvl8pPr>
            <a:lvl9pPr marL="4114800" lvl="8" indent="-419100" algn="l" rtl="0">
              <a:lnSpc>
                <a:spcPct val="100000"/>
              </a:lnSpc>
              <a:spcBef>
                <a:spcPts val="600"/>
              </a:spcBef>
              <a:spcAft>
                <a:spcPts val="0"/>
              </a:spcAft>
              <a:buClr>
                <a:schemeClr val="dk2"/>
              </a:buClr>
              <a:buSzPts val="3000"/>
              <a:buFont typeface="Trebuchet MS"/>
              <a:buChar char="»"/>
              <a:defRPr/>
            </a:lvl9pPr>
          </a:lstStyle>
          <a:p>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9">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pic>
        <p:nvPicPr>
          <p:cNvPr id="83" name="Google Shape;83;p19"/>
          <p:cNvPicPr preferRelativeResize="0"/>
          <p:nvPr/>
        </p:nvPicPr>
        <p:blipFill rotWithShape="1">
          <a:blip r:embed="rId18">
            <a:alphaModFix/>
          </a:blip>
          <a:srcRect/>
          <a:stretch/>
        </p:blipFill>
        <p:spPr>
          <a:xfrm>
            <a:off x="0" y="0"/>
            <a:ext cx="18300500" cy="10286998"/>
          </a:xfrm>
          <a:prstGeom prst="rect">
            <a:avLst/>
          </a:prstGeom>
          <a:noFill/>
          <a:ln>
            <a:noFill/>
          </a:ln>
        </p:spPr>
      </p:pic>
      <p:sp>
        <p:nvSpPr>
          <p:cNvPr id="84" name="Google Shape;84;p19"/>
          <p:cNvSpPr txBox="1">
            <a:spLocks noGrp="1"/>
          </p:cNvSpPr>
          <p:nvPr>
            <p:ph type="title"/>
          </p:nvPr>
        </p:nvSpPr>
        <p:spPr>
          <a:xfrm>
            <a:off x="832905" y="1216220"/>
            <a:ext cx="16622100" cy="984900"/>
          </a:xfrm>
          <a:prstGeom prst="rect">
            <a:avLst/>
          </a:prstGeom>
          <a:noFill/>
          <a:ln>
            <a:noFill/>
          </a:ln>
        </p:spPr>
        <p:txBody>
          <a:bodyPr spcFirstLastPara="1" wrap="square" lIns="152375" tIns="76175" rIns="152375" bIns="76175" anchor="b" anchorCtr="0">
            <a:noAutofit/>
          </a:bodyPr>
          <a:lstStyle>
            <a:lvl1pPr marR="0" lvl="0" algn="ctr" rtl="0">
              <a:lnSpc>
                <a:spcPct val="90000"/>
              </a:lnSpc>
              <a:spcBef>
                <a:spcPts val="0"/>
              </a:spcBef>
              <a:spcAft>
                <a:spcPts val="0"/>
              </a:spcAft>
              <a:buSzPts val="2300"/>
              <a:buNone/>
              <a:defRPr sz="60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2300"/>
              <a:buNone/>
              <a:defRPr sz="5300" b="1" i="0" u="none" strike="noStrike" cap="none">
                <a:solidFill>
                  <a:srgbClr val="73B900"/>
                </a:solidFill>
                <a:latin typeface="Arial"/>
                <a:ea typeface="Arial"/>
                <a:cs typeface="Arial"/>
                <a:sym typeface="Arial"/>
              </a:defRPr>
            </a:lvl2pPr>
            <a:lvl3pPr marR="0" lvl="2" algn="l" rtl="0">
              <a:spcBef>
                <a:spcPts val="0"/>
              </a:spcBef>
              <a:spcAft>
                <a:spcPts val="0"/>
              </a:spcAft>
              <a:buSzPts val="2300"/>
              <a:buNone/>
              <a:defRPr sz="5300" b="1" i="0" u="none" strike="noStrike" cap="none">
                <a:solidFill>
                  <a:srgbClr val="73B900"/>
                </a:solidFill>
                <a:latin typeface="Arial"/>
                <a:ea typeface="Arial"/>
                <a:cs typeface="Arial"/>
                <a:sym typeface="Arial"/>
              </a:defRPr>
            </a:lvl3pPr>
            <a:lvl4pPr marR="0" lvl="3" algn="l" rtl="0">
              <a:spcBef>
                <a:spcPts val="0"/>
              </a:spcBef>
              <a:spcAft>
                <a:spcPts val="0"/>
              </a:spcAft>
              <a:buSzPts val="2300"/>
              <a:buNone/>
              <a:defRPr sz="5300" b="1" i="0" u="none" strike="noStrike" cap="none">
                <a:solidFill>
                  <a:srgbClr val="73B900"/>
                </a:solidFill>
                <a:latin typeface="Arial"/>
                <a:ea typeface="Arial"/>
                <a:cs typeface="Arial"/>
                <a:sym typeface="Arial"/>
              </a:defRPr>
            </a:lvl4pPr>
            <a:lvl5pPr marR="0" lvl="4" algn="l" rtl="0">
              <a:spcBef>
                <a:spcPts val="0"/>
              </a:spcBef>
              <a:spcAft>
                <a:spcPts val="0"/>
              </a:spcAft>
              <a:buSzPts val="2300"/>
              <a:buNone/>
              <a:defRPr sz="5300" b="1" i="0" u="none" strike="noStrike" cap="none">
                <a:solidFill>
                  <a:srgbClr val="73B900"/>
                </a:solidFill>
                <a:latin typeface="Arial"/>
                <a:ea typeface="Arial"/>
                <a:cs typeface="Arial"/>
                <a:sym typeface="Arial"/>
              </a:defRPr>
            </a:lvl5pPr>
            <a:lvl6pPr marR="0" lvl="5" algn="l" rtl="0">
              <a:spcBef>
                <a:spcPts val="0"/>
              </a:spcBef>
              <a:spcAft>
                <a:spcPts val="0"/>
              </a:spcAft>
              <a:buSzPts val="2300"/>
              <a:buNone/>
              <a:defRPr sz="5300" b="1" i="0" u="none" strike="noStrike" cap="none">
                <a:solidFill>
                  <a:srgbClr val="73B900"/>
                </a:solidFill>
                <a:latin typeface="Arial"/>
                <a:ea typeface="Arial"/>
                <a:cs typeface="Arial"/>
                <a:sym typeface="Arial"/>
              </a:defRPr>
            </a:lvl6pPr>
            <a:lvl7pPr marR="0" lvl="6" algn="l" rtl="0">
              <a:spcBef>
                <a:spcPts val="0"/>
              </a:spcBef>
              <a:spcAft>
                <a:spcPts val="0"/>
              </a:spcAft>
              <a:buSzPts val="2300"/>
              <a:buNone/>
              <a:defRPr sz="5300" b="1" i="0" u="none" strike="noStrike" cap="none">
                <a:solidFill>
                  <a:srgbClr val="73B900"/>
                </a:solidFill>
                <a:latin typeface="Arial"/>
                <a:ea typeface="Arial"/>
                <a:cs typeface="Arial"/>
                <a:sym typeface="Arial"/>
              </a:defRPr>
            </a:lvl7pPr>
            <a:lvl8pPr marR="0" lvl="7" algn="l" rtl="0">
              <a:spcBef>
                <a:spcPts val="0"/>
              </a:spcBef>
              <a:spcAft>
                <a:spcPts val="0"/>
              </a:spcAft>
              <a:buSzPts val="2300"/>
              <a:buNone/>
              <a:defRPr sz="5300" b="1" i="0" u="none" strike="noStrike" cap="none">
                <a:solidFill>
                  <a:srgbClr val="73B900"/>
                </a:solidFill>
                <a:latin typeface="Arial"/>
                <a:ea typeface="Arial"/>
                <a:cs typeface="Arial"/>
                <a:sym typeface="Arial"/>
              </a:defRPr>
            </a:lvl8pPr>
            <a:lvl9pPr marR="0" lvl="8" algn="l" rtl="0">
              <a:spcBef>
                <a:spcPts val="0"/>
              </a:spcBef>
              <a:spcAft>
                <a:spcPts val="0"/>
              </a:spcAft>
              <a:buSzPts val="2300"/>
              <a:buNone/>
              <a:defRPr sz="5300" b="1" i="0" u="none" strike="noStrike" cap="none">
                <a:solidFill>
                  <a:srgbClr val="73B900"/>
                </a:solidFill>
                <a:latin typeface="Arial"/>
                <a:ea typeface="Arial"/>
                <a:cs typeface="Arial"/>
                <a:sym typeface="Arial"/>
              </a:defRPr>
            </a:lvl9pPr>
          </a:lstStyle>
          <a:p>
            <a:endParaRPr/>
          </a:p>
        </p:txBody>
      </p:sp>
      <p:sp>
        <p:nvSpPr>
          <p:cNvPr id="85" name="Google Shape;85;p19"/>
          <p:cNvSpPr txBox="1">
            <a:spLocks noGrp="1"/>
          </p:cNvSpPr>
          <p:nvPr>
            <p:ph type="body" idx="1"/>
          </p:nvPr>
        </p:nvSpPr>
        <p:spPr>
          <a:xfrm>
            <a:off x="862337" y="3337280"/>
            <a:ext cx="16581600" cy="6223500"/>
          </a:xfrm>
          <a:prstGeom prst="rect">
            <a:avLst/>
          </a:prstGeom>
          <a:noFill/>
          <a:ln>
            <a:noFill/>
          </a:ln>
        </p:spPr>
        <p:txBody>
          <a:bodyPr spcFirstLastPara="1" wrap="square" lIns="152375" tIns="76175" rIns="152375" bIns="76175" anchor="t" anchorCtr="0">
            <a:noAutofit/>
          </a:bodyPr>
          <a:lstStyle>
            <a:lvl1pPr marL="457200" marR="0" lvl="0" indent="-228600" algn="l" rtl="0">
              <a:lnSpc>
                <a:spcPct val="90000"/>
              </a:lnSpc>
              <a:spcBef>
                <a:spcPts val="1500"/>
              </a:spcBef>
              <a:spcAft>
                <a:spcPts val="0"/>
              </a:spcAft>
              <a:buClr>
                <a:schemeClr val="dk1"/>
              </a:buClr>
              <a:buSzPts val="3000"/>
              <a:buFont typeface="Trebuchet MS"/>
              <a:buNone/>
              <a:defRPr sz="30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700"/>
              <a:buFont typeface="Trebuchet MS"/>
              <a:buNone/>
              <a:defRPr sz="27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2300"/>
              <a:buFont typeface="Trebuchet MS"/>
              <a:buNone/>
              <a:defRPr sz="2300" b="0" i="0" u="none" strike="noStrike" cap="none">
                <a:solidFill>
                  <a:srgbClr val="868686"/>
                </a:solidFill>
                <a:latin typeface="Trebuchet MS"/>
                <a:ea typeface="Trebuchet MS"/>
                <a:cs typeface="Trebuchet MS"/>
                <a:sym typeface="Trebuchet MS"/>
              </a:defRPr>
            </a:lvl3pPr>
            <a:lvl4pPr marL="1828800" marR="0" lvl="3" indent="-438150" algn="l" rtl="0">
              <a:spcBef>
                <a:spcPts val="15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4pPr>
            <a:lvl5pPr marL="2286000" marR="0" lvl="4"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5pPr>
            <a:lvl6pPr marL="2743200" marR="0" lvl="5"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6pPr>
            <a:lvl7pPr marL="3200400" marR="0" lvl="6"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7pPr>
            <a:lvl8pPr marL="3657600" marR="0" lvl="7"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8pPr>
            <a:lvl9pPr marL="4114800" marR="0" lvl="8" indent="-438150" algn="l" rtl="0">
              <a:spcBef>
                <a:spcPts val="700"/>
              </a:spcBef>
              <a:spcAft>
                <a:spcPts val="0"/>
              </a:spcAft>
              <a:buClr>
                <a:schemeClr val="dk2"/>
              </a:buClr>
              <a:buSzPts val="3300"/>
              <a:buFont typeface="Trebuchet MS"/>
              <a:buChar char="»"/>
              <a:defRPr sz="3300" b="0" i="0" u="none" strike="noStrike" cap="none">
                <a:solidFill>
                  <a:schemeClr val="dk2"/>
                </a:solidFill>
                <a:latin typeface="Trebuchet MS"/>
                <a:ea typeface="Trebuchet MS"/>
                <a:cs typeface="Trebuchet MS"/>
                <a:sym typeface="Trebuchet MS"/>
              </a:defRPr>
            </a:lvl9pPr>
          </a:lstStyle>
          <a:p>
            <a:endParaRPr/>
          </a:p>
        </p:txBody>
      </p:sp>
      <p:sp>
        <p:nvSpPr>
          <p:cNvPr id="86" name="Google Shape;86;p19"/>
          <p:cNvSpPr txBox="1"/>
          <p:nvPr/>
        </p:nvSpPr>
        <p:spPr>
          <a:xfrm>
            <a:off x="16914522" y="9934595"/>
            <a:ext cx="534900" cy="2310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US" sz="1200" cap="none">
                <a:solidFill>
                  <a:schemeClr val="lt1"/>
                </a:solidFill>
                <a:latin typeface="Trebuchet MS"/>
                <a:ea typeface="Trebuchet MS"/>
                <a:cs typeface="Trebuchet MS"/>
                <a:sym typeface="Trebuchet MS"/>
              </a:rPr>
              <a:t>‹#›</a:t>
            </a:fld>
            <a:r>
              <a:rPr lang="en-US" sz="1500" cap="none">
                <a:solidFill>
                  <a:schemeClr val="lt1"/>
                </a:solidFill>
                <a:latin typeface="Century Gothic"/>
                <a:ea typeface="Century Gothic"/>
                <a:cs typeface="Century Gothic"/>
                <a:sym typeface="Century Gothic"/>
              </a:rPr>
              <a:t> </a:t>
            </a:r>
            <a:endParaRPr sz="1500"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hyperlink" Target="https://rapids-goai.slack.com/jo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github.com/rapidsai" TargetMode="External"/><Relationship Id="rId4" Type="http://schemas.openxmlformats.org/officeDocument/2006/relationships/image" Target="../media/image10.png"/><Relationship Id="rId9" Type="http://schemas.openxmlformats.org/officeDocument/2006/relationships/hyperlink" Target="https://rapids.a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rapidsai"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0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2.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87.png"/><Relationship Id="rId7" Type="http://schemas.openxmlformats.org/officeDocument/2006/relationships/hyperlink" Target="https://github.com/rapidsai"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9.png"/><Relationship Id="rId10" Type="http://schemas.openxmlformats.org/officeDocument/2006/relationships/hyperlink" Target="https://hub.docker.com/r/rapidsai/rapidsai/" TargetMode="External"/><Relationship Id="rId4" Type="http://schemas.openxmlformats.org/officeDocument/2006/relationships/image" Target="../media/image188.png"/><Relationship Id="rId9" Type="http://schemas.openxmlformats.org/officeDocument/2006/relationships/hyperlink" Target="https://ngc.nvidia.com/registry/nvidia-rapidsai-rapidsai"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104.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47.png"/><Relationship Id="rId7" Type="http://schemas.openxmlformats.org/officeDocument/2006/relationships/hyperlink" Target="https://arrow.apache.org/"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05.png"/><Relationship Id="rId11" Type="http://schemas.openxmlformats.org/officeDocument/2006/relationships/image" Target="../media/image206.png"/><Relationship Id="rId5" Type="http://schemas.openxmlformats.org/officeDocument/2006/relationships/image" Target="../media/image204.png"/><Relationship Id="rId10" Type="http://schemas.openxmlformats.org/officeDocument/2006/relationships/hyperlink" Target="https://dask.org/" TargetMode="External"/><Relationship Id="rId4" Type="http://schemas.openxmlformats.org/officeDocument/2006/relationships/image" Target="../media/image203.png"/><Relationship Id="rId9" Type="http://schemas.openxmlformats.org/officeDocument/2006/relationships/hyperlink" Target="https://rapids.ai/"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43.png"/><Relationship Id="rId5" Type="http://schemas.openxmlformats.org/officeDocument/2006/relationships/image" Target="../media/image31.png"/><Relationship Id="rId10"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hyperlink" Target="https://docs.rapids.ai/api/cuml/nightly/api.html#model-explanation-shap" TargetMode="External"/><Relationship Id="rId4" Type="http://schemas.openxmlformats.org/officeDocument/2006/relationships/hyperlink" Target="https://github.com/dmlc/xgboost/blob/master/demo/gpu_acceleration/shap.ipynb"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2" Type="http://schemas.openxmlformats.org/officeDocument/2006/relationships/notesSlide" Target="../notesSlides/notesSlide74.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rapidsai/cuxfilter" TargetMode="External"/><Relationship Id="rId7" Type="http://schemas.openxmlformats.org/officeDocument/2006/relationships/image" Target="../media/image118.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docs.rapids.ai/api/cuxfilter/stable/layouts/Layouts.html" TargetMode="External"/><Relationship Id="rId5" Type="http://schemas.openxmlformats.org/officeDocument/2006/relationships/hyperlink" Target="https://medium.com/rapids-ai/data-to-dashboard-80681f946180" TargetMode="External"/><Relationship Id="rId4" Type="http://schemas.openxmlformats.org/officeDocument/2006/relationships/hyperlink" Target="https://rapids.ai/start.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0.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datashader.org/index.html"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png"/><Relationship Id="rId34" Type="http://schemas.openxmlformats.org/officeDocument/2006/relationships/image" Target="../media/image157.png"/><Relationship Id="rId7" Type="http://schemas.openxmlformats.org/officeDocument/2006/relationships/image" Target="../media/image130.png"/><Relationship Id="rId12" Type="http://schemas.openxmlformats.org/officeDocument/2006/relationships/image" Target="../media/image135.png"/><Relationship Id="rId17" Type="http://schemas.openxmlformats.org/officeDocument/2006/relationships/image" Target="../media/image140.pn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notesSlide" Target="../notesSlides/notesSlide85.xml"/><Relationship Id="rId16" Type="http://schemas.openxmlformats.org/officeDocument/2006/relationships/image" Target="../media/image139.pn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png"/><Relationship Id="rId37" Type="http://schemas.openxmlformats.org/officeDocument/2006/relationships/image" Target="../media/image160.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36" Type="http://schemas.openxmlformats.org/officeDocument/2006/relationships/image" Target="../media/image159.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 Id="rId35" Type="http://schemas.openxmlformats.org/officeDocument/2006/relationships/image" Target="../media/image158.png"/></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3.gif"/></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s://join.slack.com/t/rapids-goai/shared_invite/zt-goyqj8pe-MHHggTGmZwiss2qv3KO33g" TargetMode="External"/><Relationship Id="rId3" Type="http://schemas.openxmlformats.org/officeDocument/2006/relationships/image" Target="../media/image168.png"/><Relationship Id="rId7" Type="http://schemas.openxmlformats.org/officeDocument/2006/relationships/hyperlink" Target="https://twitter.com/RAPIDSai"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hyperlink" Target="https://groups.google.com/forum/#!forum/rapidsai" TargetMode="External"/><Relationship Id="rId5" Type="http://schemas.openxmlformats.org/officeDocument/2006/relationships/image" Target="../media/image170.png"/><Relationship Id="rId10" Type="http://schemas.openxmlformats.org/officeDocument/2006/relationships/image" Target="../media/image171.png"/><Relationship Id="rId4" Type="http://schemas.openxmlformats.org/officeDocument/2006/relationships/image" Target="../media/image169.png"/><Relationship Id="rId9" Type="http://schemas.openxmlformats.org/officeDocument/2006/relationships/hyperlink" Target="https://stackoverflow.com/tags/rapids"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97.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6"/>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0.18</a:t>
            </a:r>
            <a:endParaRPr/>
          </a:p>
        </p:txBody>
      </p:sp>
      <p:grpSp>
        <p:nvGrpSpPr>
          <p:cNvPr id="155" name="Google Shape;155;p36"/>
          <p:cNvGrpSpPr/>
          <p:nvPr/>
        </p:nvGrpSpPr>
        <p:grpSpPr>
          <a:xfrm>
            <a:off x="2834137" y="8419025"/>
            <a:ext cx="1774200" cy="999775"/>
            <a:chOff x="2402107" y="7580825"/>
            <a:chExt cx="1774200" cy="999775"/>
          </a:xfrm>
        </p:grpSpPr>
        <p:pic>
          <p:nvPicPr>
            <p:cNvPr id="156" name="Google Shape;156;p3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960394" y="7580825"/>
              <a:ext cx="657626" cy="534665"/>
            </a:xfrm>
            <a:prstGeom prst="rect">
              <a:avLst/>
            </a:prstGeom>
            <a:noFill/>
            <a:ln>
              <a:noFill/>
            </a:ln>
          </p:spPr>
        </p:pic>
        <p:sp>
          <p:nvSpPr>
            <p:cNvPr id="157" name="Google Shape;157;p36"/>
            <p:cNvSpPr txBox="1"/>
            <p:nvPr/>
          </p:nvSpPr>
          <p:spPr>
            <a:xfrm>
              <a:off x="2402107" y="8229600"/>
              <a:ext cx="1774200" cy="351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500"/>
                </a:spcBef>
                <a:spcAft>
                  <a:spcPts val="0"/>
                </a:spcAft>
                <a:buClr>
                  <a:schemeClr val="dk2"/>
                </a:buClr>
                <a:buFont typeface="Arial"/>
                <a:buNone/>
              </a:pPr>
              <a:r>
                <a:rPr lang="en-US" sz="1200" b="1">
                  <a:solidFill>
                    <a:srgbClr val="79B900"/>
                  </a:solidFill>
                  <a:latin typeface="Trebuchet MS"/>
                  <a:ea typeface="Trebuchet MS"/>
                  <a:cs typeface="Trebuchet MS"/>
                  <a:sym typeface="Trebuchet MS"/>
                </a:rPr>
                <a:t>@RAPIDSai</a:t>
              </a:r>
              <a:endParaRPr sz="1200" b="1">
                <a:solidFill>
                  <a:srgbClr val="79B900"/>
                </a:solidFill>
                <a:latin typeface="Trebuchet MS"/>
                <a:ea typeface="Trebuchet MS"/>
                <a:cs typeface="Trebuchet MS"/>
                <a:sym typeface="Trebuchet MS"/>
              </a:endParaRPr>
            </a:p>
          </p:txBody>
        </p:sp>
      </p:grpSp>
      <p:grpSp>
        <p:nvGrpSpPr>
          <p:cNvPr id="158" name="Google Shape;158;p36"/>
          <p:cNvGrpSpPr/>
          <p:nvPr/>
        </p:nvGrpSpPr>
        <p:grpSpPr>
          <a:xfrm>
            <a:off x="5465512" y="8286400"/>
            <a:ext cx="3082500" cy="1213100"/>
            <a:chOff x="4686913" y="7448200"/>
            <a:chExt cx="3082500" cy="1213100"/>
          </a:xfrm>
        </p:grpSpPr>
        <p:pic>
          <p:nvPicPr>
            <p:cNvPr id="159" name="Google Shape;159;p3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899350" y="7448200"/>
              <a:ext cx="657625" cy="667300"/>
            </a:xfrm>
            <a:prstGeom prst="rect">
              <a:avLst/>
            </a:prstGeom>
            <a:noFill/>
            <a:ln>
              <a:noFill/>
            </a:ln>
          </p:spPr>
        </p:pic>
        <p:sp>
          <p:nvSpPr>
            <p:cNvPr id="160" name="Google Shape;160;p36"/>
            <p:cNvSpPr txBox="1"/>
            <p:nvPr/>
          </p:nvSpPr>
          <p:spPr>
            <a:xfrm>
              <a:off x="4686913" y="8229600"/>
              <a:ext cx="3082500" cy="43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US" sz="1200" b="1" u="sng">
                  <a:solidFill>
                    <a:schemeClr val="hlink"/>
                  </a:solidFill>
                  <a:latin typeface="Trebuchet MS"/>
                  <a:ea typeface="Trebuchet MS"/>
                  <a:cs typeface="Trebuchet MS"/>
                  <a:sym typeface="Trebuchet MS"/>
                  <a:hlinkClick r:id="rId5"/>
                </a:rPr>
                <a:t>https://github.com/rapidsai</a:t>
              </a:r>
              <a:endParaRPr sz="1200" b="1" u="sng">
                <a:solidFill>
                  <a:schemeClr val="hlink"/>
                </a:solidFill>
                <a:latin typeface="Trebuchet MS"/>
                <a:ea typeface="Trebuchet MS"/>
                <a:cs typeface="Trebuchet MS"/>
                <a:sym typeface="Trebuchet MS"/>
              </a:endParaRPr>
            </a:p>
            <a:p>
              <a:pPr marL="0" lvl="0" indent="0" algn="l" rtl="0">
                <a:spcBef>
                  <a:spcPts val="0"/>
                </a:spcBef>
                <a:spcAft>
                  <a:spcPts val="0"/>
                </a:spcAft>
                <a:buNone/>
              </a:pPr>
              <a:endParaRPr sz="200">
                <a:latin typeface="Trebuchet MS"/>
                <a:ea typeface="Trebuchet MS"/>
                <a:cs typeface="Trebuchet MS"/>
                <a:sym typeface="Trebuchet MS"/>
              </a:endParaRPr>
            </a:p>
          </p:txBody>
        </p:sp>
      </p:grpSp>
      <p:grpSp>
        <p:nvGrpSpPr>
          <p:cNvPr id="161" name="Google Shape;161;p36"/>
          <p:cNvGrpSpPr/>
          <p:nvPr/>
        </p:nvGrpSpPr>
        <p:grpSpPr>
          <a:xfrm>
            <a:off x="9405188" y="8295721"/>
            <a:ext cx="2677800" cy="1141379"/>
            <a:chOff x="8899788" y="7457521"/>
            <a:chExt cx="2677800" cy="1141379"/>
          </a:xfrm>
        </p:grpSpPr>
        <p:pic>
          <p:nvPicPr>
            <p:cNvPr id="162" name="Google Shape;162;p36"/>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662766" y="7457521"/>
              <a:ext cx="1151843" cy="648667"/>
            </a:xfrm>
            <a:prstGeom prst="rect">
              <a:avLst/>
            </a:prstGeom>
            <a:noFill/>
            <a:ln>
              <a:noFill/>
            </a:ln>
          </p:spPr>
        </p:pic>
        <p:sp>
          <p:nvSpPr>
            <p:cNvPr id="163" name="Google Shape;163;p36"/>
            <p:cNvSpPr txBox="1"/>
            <p:nvPr/>
          </p:nvSpPr>
          <p:spPr>
            <a:xfrm>
              <a:off x="8899788" y="8229600"/>
              <a:ext cx="26778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200" b="1" u="sng">
                  <a:solidFill>
                    <a:schemeClr val="hlink"/>
                  </a:solidFill>
                  <a:latin typeface="Trebuchet MS"/>
                  <a:ea typeface="Trebuchet MS"/>
                  <a:cs typeface="Trebuchet MS"/>
                  <a:sym typeface="Trebuchet MS"/>
                  <a:hlinkClick r:id="rId7"/>
                </a:rPr>
                <a:t>https://rapids-goai.slack.com/join</a:t>
              </a:r>
              <a:endParaRPr sz="1200" b="1">
                <a:latin typeface="Trebuchet MS"/>
                <a:ea typeface="Trebuchet MS"/>
                <a:cs typeface="Trebuchet MS"/>
                <a:sym typeface="Trebuchet MS"/>
              </a:endParaRPr>
            </a:p>
          </p:txBody>
        </p:sp>
      </p:grpSp>
      <p:grpSp>
        <p:nvGrpSpPr>
          <p:cNvPr id="164" name="Google Shape;164;p36"/>
          <p:cNvGrpSpPr/>
          <p:nvPr/>
        </p:nvGrpSpPr>
        <p:grpSpPr>
          <a:xfrm>
            <a:off x="12940163" y="8295713"/>
            <a:ext cx="2513700" cy="1203787"/>
            <a:chOff x="12508133" y="7457513"/>
            <a:chExt cx="2513700" cy="1203787"/>
          </a:xfrm>
        </p:grpSpPr>
        <p:pic>
          <p:nvPicPr>
            <p:cNvPr id="165" name="Google Shape;165;p36"/>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013472" y="7457513"/>
              <a:ext cx="1503022" cy="648666"/>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
          <p:nvSpPr>
            <p:cNvPr id="166" name="Google Shape;166;p36"/>
            <p:cNvSpPr txBox="1"/>
            <p:nvPr/>
          </p:nvSpPr>
          <p:spPr>
            <a:xfrm>
              <a:off x="12508133" y="8229600"/>
              <a:ext cx="2513700" cy="43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2"/>
                </a:buClr>
                <a:buSzPts val="1100"/>
                <a:buFont typeface="Arial"/>
                <a:buNone/>
              </a:pPr>
              <a:r>
                <a:rPr lang="en-US" sz="1200" b="1" u="sng">
                  <a:solidFill>
                    <a:schemeClr val="hlink"/>
                  </a:solidFill>
                  <a:latin typeface="Trebuchet MS"/>
                  <a:ea typeface="Trebuchet MS"/>
                  <a:cs typeface="Trebuchet MS"/>
                  <a:sym typeface="Trebuchet MS"/>
                  <a:hlinkClick r:id="rId9"/>
                </a:rPr>
                <a:t>https://rapids.ai</a:t>
              </a:r>
              <a:endParaRPr sz="1200" b="1" u="sng">
                <a:solidFill>
                  <a:schemeClr val="hlink"/>
                </a:solidFill>
                <a:latin typeface="Trebuchet MS"/>
                <a:ea typeface="Trebuchet MS"/>
                <a:cs typeface="Trebuchet MS"/>
                <a:sym typeface="Trebuchet MS"/>
              </a:endParaRPr>
            </a:p>
            <a:p>
              <a:pPr marL="0" lvl="0" indent="0" algn="l" rtl="0">
                <a:spcBef>
                  <a:spcPts val="0"/>
                </a:spcBef>
                <a:spcAft>
                  <a:spcPts val="0"/>
                </a:spcAft>
                <a:buNone/>
              </a:pPr>
              <a:endParaRPr sz="200">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5"/>
          <p:cNvSpPr txBox="1"/>
          <p:nvPr/>
        </p:nvSpPr>
        <p:spPr>
          <a:xfrm>
            <a:off x="4452905" y="7494392"/>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a:solidFill>
                  <a:schemeClr val="dk2"/>
                </a:solidFill>
                <a:latin typeface="Trebuchet MS"/>
                <a:ea typeface="Trebuchet MS"/>
                <a:cs typeface="Trebuchet MS"/>
                <a:sym typeface="Trebuchet MS"/>
              </a:rPr>
              <a:t>Time in seconds (shorter is better)</a:t>
            </a:r>
            <a:endParaRPr sz="2300"/>
          </a:p>
        </p:txBody>
      </p:sp>
      <p:grpSp>
        <p:nvGrpSpPr>
          <p:cNvPr id="750" name="Google Shape;750;p45"/>
          <p:cNvGrpSpPr/>
          <p:nvPr/>
        </p:nvGrpSpPr>
        <p:grpSpPr>
          <a:xfrm>
            <a:off x="5803513" y="7883221"/>
            <a:ext cx="7854915" cy="408008"/>
            <a:chOff x="3035917" y="4638463"/>
            <a:chExt cx="4712855" cy="244800"/>
          </a:xfrm>
        </p:grpSpPr>
        <p:grpSp>
          <p:nvGrpSpPr>
            <p:cNvPr id="751" name="Google Shape;751;p45"/>
            <p:cNvGrpSpPr/>
            <p:nvPr/>
          </p:nvGrpSpPr>
          <p:grpSpPr>
            <a:xfrm>
              <a:off x="3035917" y="4638463"/>
              <a:ext cx="2369796" cy="244800"/>
              <a:chOff x="3035917" y="4638463"/>
              <a:chExt cx="2369796" cy="244800"/>
            </a:xfrm>
          </p:grpSpPr>
          <p:sp>
            <p:nvSpPr>
              <p:cNvPr id="752" name="Google Shape;752;p45"/>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cuIO/cuDF (Load and Data Prep)</a:t>
                </a:r>
                <a:endParaRPr sz="2300"/>
              </a:p>
            </p:txBody>
          </p:sp>
          <p:sp>
            <p:nvSpPr>
              <p:cNvPr id="753" name="Google Shape;753;p45"/>
              <p:cNvSpPr/>
              <p:nvPr/>
            </p:nvSpPr>
            <p:spPr>
              <a:xfrm>
                <a:off x="3035917" y="4702596"/>
                <a:ext cx="116400" cy="116400"/>
              </a:xfrm>
              <a:prstGeom prst="rect">
                <a:avLst/>
              </a:prstGeom>
              <a:solidFill>
                <a:schemeClr val="accent2"/>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54" name="Google Shape;754;p45"/>
            <p:cNvGrpSpPr/>
            <p:nvPr/>
          </p:nvGrpSpPr>
          <p:grpSpPr>
            <a:xfrm>
              <a:off x="5511344" y="4638463"/>
              <a:ext cx="1324509" cy="244800"/>
              <a:chOff x="5508350" y="4638463"/>
              <a:chExt cx="1324509" cy="244800"/>
            </a:xfrm>
          </p:grpSpPr>
          <p:sp>
            <p:nvSpPr>
              <p:cNvPr id="755" name="Google Shape;755;p45"/>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Data Conversion</a:t>
                </a:r>
                <a:endParaRPr sz="2300"/>
              </a:p>
            </p:txBody>
          </p:sp>
          <p:sp>
            <p:nvSpPr>
              <p:cNvPr id="756" name="Google Shape;756;p45"/>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nvGrpSpPr>
            <p:cNvPr id="757" name="Google Shape;757;p45"/>
            <p:cNvGrpSpPr/>
            <p:nvPr/>
          </p:nvGrpSpPr>
          <p:grpSpPr>
            <a:xfrm>
              <a:off x="6941713" y="4638463"/>
              <a:ext cx="807059" cy="244800"/>
              <a:chOff x="6768382" y="4638463"/>
              <a:chExt cx="807059" cy="244800"/>
            </a:xfrm>
          </p:grpSpPr>
          <p:sp>
            <p:nvSpPr>
              <p:cNvPr id="758" name="Google Shape;758;p45"/>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XGBoost</a:t>
                </a:r>
                <a:endParaRPr sz="1800">
                  <a:solidFill>
                    <a:schemeClr val="dk2"/>
                  </a:solidFill>
                  <a:latin typeface="Trebuchet MS"/>
                  <a:ea typeface="Trebuchet MS"/>
                  <a:cs typeface="Trebuchet MS"/>
                  <a:sym typeface="Trebuchet MS"/>
                </a:endParaRPr>
              </a:p>
            </p:txBody>
          </p:sp>
          <p:sp>
            <p:nvSpPr>
              <p:cNvPr id="759" name="Google Shape;759;p45"/>
              <p:cNvSpPr/>
              <p:nvPr/>
            </p:nvSpPr>
            <p:spPr>
              <a:xfrm>
                <a:off x="6768382" y="4702596"/>
                <a:ext cx="116400" cy="116400"/>
              </a:xfrm>
              <a:prstGeom prst="rect">
                <a:avLst/>
              </a:prstGeom>
              <a:solidFill>
                <a:schemeClr val="accent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grpSp>
      <p:cxnSp>
        <p:nvCxnSpPr>
          <p:cNvPr id="760" name="Google Shape;760;p45"/>
          <p:cNvCxnSpPr/>
          <p:nvPr/>
        </p:nvCxnSpPr>
        <p:spPr>
          <a:xfrm>
            <a:off x="655922" y="8518355"/>
            <a:ext cx="16976100" cy="0"/>
          </a:xfrm>
          <a:prstGeom prst="straightConnector1">
            <a:avLst/>
          </a:prstGeom>
          <a:noFill/>
          <a:ln w="9525" cap="flat" cmpd="sng">
            <a:solidFill>
              <a:srgbClr val="868686"/>
            </a:solidFill>
            <a:prstDash val="dot"/>
            <a:round/>
            <a:headEnd type="none" w="sm" len="sm"/>
            <a:tailEnd type="none" w="sm" len="sm"/>
          </a:ln>
        </p:spPr>
      </p:cxnSp>
      <p:sp>
        <p:nvSpPr>
          <p:cNvPr id="761" name="Google Shape;761;p4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762" name="Google Shape;762;p4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sz="3000"/>
              <a:t>Faster Data Access, Less Data Movement</a:t>
            </a:r>
            <a:endParaRPr sz="3000"/>
          </a:p>
        </p:txBody>
      </p:sp>
      <p:pic>
        <p:nvPicPr>
          <p:cNvPr id="763" name="Google Shape;763;p45" title="cuIO/cuDF - Load and Data Preparation"/>
          <p:cNvPicPr preferRelativeResize="0"/>
          <p:nvPr/>
        </p:nvPicPr>
        <p:blipFill>
          <a:blip r:embed="rId3">
            <a:alphaModFix/>
          </a:blip>
          <a:stretch>
            <a:fillRect/>
          </a:stretch>
        </p:blipFill>
        <p:spPr>
          <a:xfrm>
            <a:off x="159525" y="3610050"/>
            <a:ext cx="6302630" cy="3884349"/>
          </a:xfrm>
          <a:prstGeom prst="rect">
            <a:avLst/>
          </a:prstGeom>
          <a:noFill/>
          <a:ln>
            <a:noFill/>
          </a:ln>
        </p:spPr>
      </p:pic>
      <p:pic>
        <p:nvPicPr>
          <p:cNvPr id="764" name="Google Shape;764;p45" title="End-to-End"/>
          <p:cNvPicPr preferRelativeResize="0"/>
          <p:nvPr/>
        </p:nvPicPr>
        <p:blipFill>
          <a:blip r:embed="rId4">
            <a:alphaModFix/>
          </a:blip>
          <a:stretch>
            <a:fillRect/>
          </a:stretch>
        </p:blipFill>
        <p:spPr>
          <a:xfrm>
            <a:off x="11601450" y="3474919"/>
            <a:ext cx="6457950" cy="3671888"/>
          </a:xfrm>
          <a:prstGeom prst="rect">
            <a:avLst/>
          </a:prstGeom>
          <a:noFill/>
          <a:ln>
            <a:noFill/>
          </a:ln>
        </p:spPr>
      </p:pic>
      <p:pic>
        <p:nvPicPr>
          <p:cNvPr id="765" name="Google Shape;765;p45" title="XGBoost Machine Learning"/>
          <p:cNvPicPr preferRelativeResize="0"/>
          <p:nvPr/>
        </p:nvPicPr>
        <p:blipFill>
          <a:blip r:embed="rId5">
            <a:alphaModFix/>
          </a:blip>
          <a:stretch>
            <a:fillRect/>
          </a:stretch>
        </p:blipFill>
        <p:spPr>
          <a:xfrm>
            <a:off x="5673050" y="3610050"/>
            <a:ext cx="6302626" cy="3884371"/>
          </a:xfrm>
          <a:prstGeom prst="rect">
            <a:avLst/>
          </a:prstGeom>
          <a:noFill/>
          <a:ln>
            <a:noFill/>
          </a:ln>
        </p:spPr>
      </p:pic>
      <p:sp>
        <p:nvSpPr>
          <p:cNvPr id="766" name="Google Shape;766;p45"/>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ctr"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67" name="Google Shape;767;p45"/>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68" name="Google Shape;768;p45"/>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grpSp>
        <p:nvGrpSpPr>
          <p:cNvPr id="769" name="Google Shape;769;p45"/>
          <p:cNvGrpSpPr/>
          <p:nvPr/>
        </p:nvGrpSpPr>
        <p:grpSpPr>
          <a:xfrm>
            <a:off x="1287812" y="8644423"/>
            <a:ext cx="16389736" cy="1097643"/>
            <a:chOff x="830552" y="8644520"/>
            <a:chExt cx="17131531" cy="1097643"/>
          </a:xfrm>
        </p:grpSpPr>
        <p:grpSp>
          <p:nvGrpSpPr>
            <p:cNvPr id="770" name="Google Shape;770;p45"/>
            <p:cNvGrpSpPr/>
            <p:nvPr/>
          </p:nvGrpSpPr>
          <p:grpSpPr>
            <a:xfrm>
              <a:off x="830552" y="8644520"/>
              <a:ext cx="17131531" cy="1097643"/>
              <a:chOff x="1371559" y="5199441"/>
              <a:chExt cx="8383836" cy="658573"/>
            </a:xfrm>
          </p:grpSpPr>
          <p:grpSp>
            <p:nvGrpSpPr>
              <p:cNvPr id="771" name="Google Shape;771;p45"/>
              <p:cNvGrpSpPr/>
              <p:nvPr/>
            </p:nvGrpSpPr>
            <p:grpSpPr>
              <a:xfrm>
                <a:off x="1371559" y="5202578"/>
                <a:ext cx="2316000" cy="655436"/>
                <a:chOff x="1293580" y="5067038"/>
                <a:chExt cx="2316000" cy="655436"/>
              </a:xfrm>
            </p:grpSpPr>
            <p:sp>
              <p:nvSpPr>
                <p:cNvPr id="772" name="Google Shape;772;p45"/>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773" name="Google Shape;773;p45"/>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774" name="Google Shape;774;p45"/>
              <p:cNvGrpSpPr/>
              <p:nvPr/>
            </p:nvGrpSpPr>
            <p:grpSpPr>
              <a:xfrm>
                <a:off x="3664488" y="5199441"/>
                <a:ext cx="2316007" cy="655438"/>
                <a:chOff x="3600253" y="5067038"/>
                <a:chExt cx="2316007" cy="655438"/>
              </a:xfrm>
            </p:grpSpPr>
            <p:sp>
              <p:nvSpPr>
                <p:cNvPr id="775" name="Google Shape;775;p45"/>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776" name="Google Shape;776;p45"/>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nvGrpSpPr>
              <p:cNvPr id="777" name="Google Shape;777;p45"/>
              <p:cNvGrpSpPr/>
              <p:nvPr/>
            </p:nvGrpSpPr>
            <p:grpSpPr>
              <a:xfrm>
                <a:off x="7700096" y="5199441"/>
                <a:ext cx="2055300" cy="655432"/>
                <a:chOff x="7582944" y="5067038"/>
                <a:chExt cx="2055300" cy="655432"/>
              </a:xfrm>
            </p:grpSpPr>
            <p:sp>
              <p:nvSpPr>
                <p:cNvPr id="778" name="Google Shape;778;p45"/>
                <p:cNvSpPr txBox="1"/>
                <p:nvPr/>
              </p:nvSpPr>
              <p:spPr>
                <a:xfrm>
                  <a:off x="7582944"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RAPIDS Version</a:t>
                  </a:r>
                  <a:endParaRPr sz="2300"/>
                </a:p>
              </p:txBody>
            </p:sp>
            <p:sp>
              <p:nvSpPr>
                <p:cNvPr id="779" name="Google Shape;779;p45"/>
                <p:cNvSpPr txBox="1"/>
                <p:nvPr/>
              </p:nvSpPr>
              <p:spPr>
                <a:xfrm>
                  <a:off x="7582944" y="5325570"/>
                  <a:ext cx="18732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RAPIDS 0.17</a:t>
                  </a:r>
                  <a:endParaRPr sz="2400"/>
                </a:p>
              </p:txBody>
            </p:sp>
          </p:grpSp>
        </p:grpSp>
        <p:grpSp>
          <p:nvGrpSpPr>
            <p:cNvPr id="780" name="Google Shape;780;p45"/>
            <p:cNvGrpSpPr/>
            <p:nvPr/>
          </p:nvGrpSpPr>
          <p:grpSpPr>
            <a:xfrm>
              <a:off x="9952283" y="8644520"/>
              <a:ext cx="4199800" cy="1092418"/>
              <a:chOff x="4264063" y="5067038"/>
              <a:chExt cx="2055300" cy="655438"/>
            </a:xfrm>
          </p:grpSpPr>
          <p:sp>
            <p:nvSpPr>
              <p:cNvPr id="781" name="Google Shape;781;p45"/>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782" name="Google Shape;782;p45"/>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1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287" name="Google Shape;2287;p135"/>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pic>
        <p:nvPicPr>
          <p:cNvPr id="2288" name="Google Shape;2288;p135"/>
          <p:cNvPicPr preferRelativeResize="0"/>
          <p:nvPr/>
        </p:nvPicPr>
        <p:blipFill>
          <a:blip r:embed="rId4">
            <a:alphaModFix/>
          </a:blip>
          <a:stretch>
            <a:fillRect/>
          </a:stretch>
        </p:blipFill>
        <p:spPr>
          <a:xfrm>
            <a:off x="3321125" y="2678675"/>
            <a:ext cx="11645749" cy="5669775"/>
          </a:xfrm>
          <a:prstGeom prst="rect">
            <a:avLst/>
          </a:prstGeom>
          <a:noFill/>
          <a:ln w="9525" cap="flat" cmpd="sng">
            <a:solidFill>
              <a:srgbClr val="B3B3B3"/>
            </a:solidFill>
            <a:prstDash val="solid"/>
            <a:round/>
            <a:headEnd type="none" w="sm" len="sm"/>
            <a:tailEnd type="none" w="sm" len="sm"/>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pic>
        <p:nvPicPr>
          <p:cNvPr id="2293" name="Google Shape;2293;p136"/>
          <p:cNvPicPr preferRelativeResize="0"/>
          <p:nvPr/>
        </p:nvPicPr>
        <p:blipFill>
          <a:blip r:embed="rId3">
            <a:alphaModFix/>
          </a:blip>
          <a:stretch>
            <a:fillRect/>
          </a:stretch>
        </p:blipFill>
        <p:spPr>
          <a:xfrm>
            <a:off x="9304775" y="2674900"/>
            <a:ext cx="7392877" cy="5088301"/>
          </a:xfrm>
          <a:prstGeom prst="rect">
            <a:avLst/>
          </a:prstGeom>
          <a:noFill/>
          <a:ln>
            <a:noFill/>
          </a:ln>
        </p:spPr>
      </p:pic>
      <p:pic>
        <p:nvPicPr>
          <p:cNvPr id="2294" name="Google Shape;2294;p13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295" name="Google Shape;2295;p136"/>
          <p:cNvSpPr/>
          <p:nvPr/>
        </p:nvSpPr>
        <p:spPr>
          <a:xfrm>
            <a:off x="9672918" y="60299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296" name="Google Shape;2296;p136"/>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297" name="Google Shape;2297;p13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298" name="Google Shape;2298;p136"/>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299" name="Google Shape;2299;p136"/>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300" name="Google Shape;2300;p136"/>
          <p:cNvSpPr/>
          <p:nvPr/>
        </p:nvSpPr>
        <p:spPr>
          <a:xfrm>
            <a:off x="13214684" y="60299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301" name="Google Shape;2301;p136"/>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pic>
        <p:nvPicPr>
          <p:cNvPr id="2307" name="Google Shape;2307;p137"/>
          <p:cNvPicPr preferRelativeResize="0"/>
          <p:nvPr/>
        </p:nvPicPr>
        <p:blipFill rotWithShape="1">
          <a:blip r:embed="rId3">
            <a:alphaModFix/>
          </a:blip>
          <a:srcRect/>
          <a:stretch/>
        </p:blipFill>
        <p:spPr>
          <a:xfrm>
            <a:off x="10851793" y="3761337"/>
            <a:ext cx="1718678" cy="1718678"/>
          </a:xfrm>
          <a:prstGeom prst="rect">
            <a:avLst/>
          </a:prstGeom>
          <a:noFill/>
          <a:ln>
            <a:noFill/>
          </a:ln>
        </p:spPr>
      </p:pic>
      <p:pic>
        <p:nvPicPr>
          <p:cNvPr id="2308" name="Google Shape;2308;p13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496766" y="3406076"/>
            <a:ext cx="2404522" cy="2404522"/>
          </a:xfrm>
          <a:prstGeom prst="rect">
            <a:avLst/>
          </a:prstGeom>
          <a:noFill/>
          <a:ln>
            <a:noFill/>
          </a:ln>
        </p:spPr>
      </p:pic>
      <p:pic>
        <p:nvPicPr>
          <p:cNvPr id="2309" name="Google Shape;2309;p137"/>
          <p:cNvPicPr preferRelativeResize="0"/>
          <p:nvPr/>
        </p:nvPicPr>
        <p:blipFill rotWithShape="1">
          <a:blip r:embed="rId5">
            <a:alphaModFix/>
          </a:blip>
          <a:srcRect/>
          <a:stretch/>
        </p:blipFill>
        <p:spPr>
          <a:xfrm>
            <a:off x="6419650" y="3822639"/>
            <a:ext cx="1804256" cy="1804256"/>
          </a:xfrm>
          <a:prstGeom prst="rect">
            <a:avLst/>
          </a:prstGeom>
          <a:noFill/>
          <a:ln>
            <a:noFill/>
          </a:ln>
        </p:spPr>
      </p:pic>
      <p:pic>
        <p:nvPicPr>
          <p:cNvPr id="2310" name="Google Shape;2310;p13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924774" y="3821191"/>
            <a:ext cx="1830528" cy="1805598"/>
          </a:xfrm>
          <a:prstGeom prst="rect">
            <a:avLst/>
          </a:prstGeom>
          <a:noFill/>
          <a:ln>
            <a:noFill/>
          </a:ln>
        </p:spPr>
      </p:pic>
      <p:sp>
        <p:nvSpPr>
          <p:cNvPr id="2311" name="Google Shape;2311;p137"/>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312" name="Google Shape;2312;p137"/>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313" name="Google Shape;2313;p137"/>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314" name="Google Shape;2314;p137"/>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315" name="Google Shape;2315;p137"/>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316" name="Google Shape;2316;p137"/>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317" name="Google Shape;2317;p137"/>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318" name="Google Shape;2318;p137"/>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319" name="Google Shape;2319;p1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320" name="Google Shape;2320;p13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pic>
        <p:nvPicPr>
          <p:cNvPr id="2325" name="Google Shape;2325;p13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326" name="Google Shape;2326;p13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327" name="Google Shape;2327;p13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328" name="Google Shape;2328;p138"/>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329" name="Google Shape;2329;p138"/>
          <p:cNvGrpSpPr/>
          <p:nvPr/>
        </p:nvGrpSpPr>
        <p:grpSpPr>
          <a:xfrm>
            <a:off x="3990928" y="6293440"/>
            <a:ext cx="2516522" cy="705307"/>
            <a:chOff x="1333174" y="3019940"/>
            <a:chExt cx="2847389" cy="798039"/>
          </a:xfrm>
        </p:grpSpPr>
        <p:pic>
          <p:nvPicPr>
            <p:cNvPr id="2330" name="Google Shape;2330;p13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331" name="Google Shape;2331;p138"/>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332" name="Google Shape;2332;p138"/>
          <p:cNvGrpSpPr/>
          <p:nvPr/>
        </p:nvGrpSpPr>
        <p:grpSpPr>
          <a:xfrm>
            <a:off x="8290638" y="4199157"/>
            <a:ext cx="2806925" cy="718337"/>
            <a:chOff x="8095006" y="3166254"/>
            <a:chExt cx="2644052" cy="676655"/>
          </a:xfrm>
        </p:grpSpPr>
        <p:pic>
          <p:nvPicPr>
            <p:cNvPr id="2333" name="Google Shape;2333;p138"/>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334" name="Google Shape;2334;p138"/>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335" name="Google Shape;2335;p138"/>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254822" y="6294819"/>
            <a:ext cx="2690775" cy="702550"/>
          </a:xfrm>
          <a:prstGeom prst="rect">
            <a:avLst/>
          </a:prstGeom>
          <a:noFill/>
          <a:ln>
            <a:noFill/>
          </a:ln>
        </p:spPr>
      </p:pic>
      <p:pic>
        <p:nvPicPr>
          <p:cNvPr id="2336" name="Google Shape;2336;p138"/>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337" name="Google Shape;2337;p13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338" name="Google Shape;2338;p1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339" name="Google Shape;2339;p13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340" name="Google Shape;2340;p138"/>
          <p:cNvPicPr preferRelativeResize="0"/>
          <p:nvPr/>
        </p:nvPicPr>
        <p:blipFill>
          <a:blip r:embed="rId11">
            <a:alphaModFix/>
          </a:blip>
          <a:stretch>
            <a:fillRect/>
          </a:stretch>
        </p:blipFill>
        <p:spPr>
          <a:xfrm>
            <a:off x="15045140" y="4096203"/>
            <a:ext cx="2923016" cy="924244"/>
          </a:xfrm>
          <a:prstGeom prst="rect">
            <a:avLst/>
          </a:prstGeom>
          <a:noFill/>
          <a:ln>
            <a:noFill/>
          </a:ln>
        </p:spPr>
      </p:pic>
      <p:pic>
        <p:nvPicPr>
          <p:cNvPr id="2341" name="Google Shape;2341;p138"/>
          <p:cNvPicPr preferRelativeResize="0"/>
          <p:nvPr/>
        </p:nvPicPr>
        <p:blipFill>
          <a:blip r:embed="rId12" cstate="screen">
            <a:alphaModFix/>
            <a:extLst>
              <a:ext uri="{28A0092B-C50C-407E-A947-70E740481C1C}">
                <a14:useLocalDpi xmlns:a14="http://schemas.microsoft.com/office/drawing/2010/main"/>
              </a:ext>
            </a:extLst>
          </a:blip>
          <a:stretch>
            <a:fillRect/>
          </a:stretch>
        </p:blipFill>
        <p:spPr>
          <a:xfrm>
            <a:off x="15756125" y="6425456"/>
            <a:ext cx="2206374" cy="441275"/>
          </a:xfrm>
          <a:prstGeom prst="rect">
            <a:avLst/>
          </a:prstGeom>
          <a:noFill/>
          <a:ln>
            <a:noFill/>
          </a:ln>
        </p:spPr>
      </p:pic>
      <p:pic>
        <p:nvPicPr>
          <p:cNvPr id="2342" name="Google Shape;2342;p138"/>
          <p:cNvPicPr preferRelativeResize="0"/>
          <p:nvPr/>
        </p:nvPicPr>
        <p:blipFill>
          <a:blip r:embed="rId13" cstate="screen">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343" name="Google Shape;2343;p138"/>
          <p:cNvPicPr preferRelativeResize="0"/>
          <p:nvPr/>
        </p:nvPicPr>
        <p:blipFill>
          <a:blip r:embed="rId14" cstate="screen">
            <a:alphaModFix/>
            <a:extLst>
              <a:ext uri="{28A0092B-C50C-407E-A947-70E740481C1C}">
                <a14:useLocalDpi xmlns:a14="http://schemas.microsoft.com/office/drawing/2010/main"/>
              </a:ext>
            </a:extLst>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347"/>
        <p:cNvGrpSpPr/>
        <p:nvPr/>
      </p:nvGrpSpPr>
      <p:grpSpPr>
        <a:xfrm>
          <a:off x="0" y="0"/>
          <a:ext cx="0" cy="0"/>
          <a:chOff x="0" y="0"/>
          <a:chExt cx="0" cy="0"/>
        </a:xfrm>
      </p:grpSpPr>
      <p:pic>
        <p:nvPicPr>
          <p:cNvPr id="2348" name="Google Shape;2348;p139"/>
          <p:cNvPicPr preferRelativeResize="0"/>
          <p:nvPr/>
        </p:nvPicPr>
        <p:blipFill rotWithShape="1">
          <a:blip r:embed="rId3" cstate="screen">
            <a:alphaModFix/>
            <a:extLst>
              <a:ext uri="{28A0092B-C50C-407E-A947-70E740481C1C}">
                <a14:useLocalDpi xmlns:a14="http://schemas.microsoft.com/office/drawing/2010/main"/>
              </a:ext>
            </a:extLst>
          </a:blip>
          <a:srcRect l="59435" r="2902" b="2324"/>
          <a:stretch/>
        </p:blipFill>
        <p:spPr>
          <a:xfrm>
            <a:off x="2006837" y="4044769"/>
            <a:ext cx="1384162" cy="1312091"/>
          </a:xfrm>
          <a:prstGeom prst="rect">
            <a:avLst/>
          </a:prstGeom>
          <a:noFill/>
          <a:ln>
            <a:noFill/>
          </a:ln>
        </p:spPr>
      </p:pic>
      <p:pic>
        <p:nvPicPr>
          <p:cNvPr id="2349" name="Google Shape;2349;p13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500641" y="3687626"/>
            <a:ext cx="1785014" cy="1785014"/>
          </a:xfrm>
          <a:prstGeom prst="rect">
            <a:avLst/>
          </a:prstGeom>
          <a:noFill/>
          <a:ln>
            <a:noFill/>
          </a:ln>
        </p:spPr>
      </p:pic>
      <p:pic>
        <p:nvPicPr>
          <p:cNvPr id="2350" name="Google Shape;2350;p13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48231" y="4142526"/>
            <a:ext cx="2713132" cy="1170922"/>
          </a:xfrm>
          <a:prstGeom prst="rect">
            <a:avLst/>
          </a:prstGeom>
          <a:noFill/>
          <a:ln>
            <a:noFill/>
          </a:ln>
        </p:spPr>
      </p:pic>
      <p:pic>
        <p:nvPicPr>
          <p:cNvPr id="2351" name="Google Shape;2351;p13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949198" y="4137887"/>
            <a:ext cx="2818486" cy="1139386"/>
          </a:xfrm>
          <a:prstGeom prst="rect">
            <a:avLst/>
          </a:prstGeom>
          <a:noFill/>
          <a:ln>
            <a:noFill/>
          </a:ln>
        </p:spPr>
      </p:pic>
      <p:sp>
        <p:nvSpPr>
          <p:cNvPr id="2352" name="Google Shape;2352;p139"/>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353" name="Google Shape;2353;p139"/>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354" name="Google Shape;2354;p139"/>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355" name="Google Shape;2355;p139"/>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356" name="Google Shape;2356;p139"/>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357" name="Google Shape;2357;p139"/>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358" name="Google Shape;2358;p139"/>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359" name="Google Shape;2359;p139"/>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360" name="Google Shape;2360;p139"/>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361" name="Google Shape;2361;p139"/>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t>
            </a:r>
            <a:r>
              <a:rPr lang="en-US" sz="1800">
                <a:solidFill>
                  <a:schemeClr val="accent4"/>
                </a:solidFill>
                <a:latin typeface="Trebuchet MS"/>
                <a:ea typeface="Trebuchet MS"/>
                <a:cs typeface="Trebuchet MS"/>
                <a:sym typeface="Trebuchet MS"/>
              </a:rPr>
              <a:t>ai</a:t>
            </a:r>
            <a:endParaRPr sz="1800" b="0" i="0" u="none" strike="noStrike" cap="none">
              <a:solidFill>
                <a:schemeClr val="accent4"/>
              </a:solidFill>
              <a:latin typeface="Trebuchet MS"/>
              <a:ea typeface="Trebuchet MS"/>
              <a:cs typeface="Trebuchet MS"/>
              <a:sym typeface="Trebuchet MS"/>
            </a:endParaRPr>
          </a:p>
        </p:txBody>
      </p:sp>
      <p:sp>
        <p:nvSpPr>
          <p:cNvPr id="2362" name="Google Shape;2362;p139"/>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363" name="Google Shape;2363;p139"/>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364" name="Google Shape;2364;p139"/>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365" name="Google Shape;2365;p1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366" name="Google Shape;2366;p13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pic>
        <p:nvPicPr>
          <p:cNvPr id="2367" name="Google Shape;2367;p1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68500" y="7858735"/>
            <a:ext cx="317576" cy="260826"/>
          </a:xfrm>
          <a:prstGeom prst="rect">
            <a:avLst/>
          </a:prstGeom>
          <a:noFill/>
          <a:ln>
            <a:noFill/>
          </a:ln>
        </p:spPr>
      </p:pic>
      <p:pic>
        <p:nvPicPr>
          <p:cNvPr id="2368" name="Google Shape;2368;p1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208075" y="7858735"/>
            <a:ext cx="317576" cy="260826"/>
          </a:xfrm>
          <a:prstGeom prst="rect">
            <a:avLst/>
          </a:prstGeom>
          <a:noFill/>
          <a:ln>
            <a:noFill/>
          </a:ln>
        </p:spPr>
      </p:pic>
      <p:pic>
        <p:nvPicPr>
          <p:cNvPr id="2369" name="Google Shape;2369;p1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0421138" y="7858735"/>
            <a:ext cx="317576" cy="260826"/>
          </a:xfrm>
          <a:prstGeom prst="rect">
            <a:avLst/>
          </a:prstGeom>
          <a:noFill/>
          <a:ln>
            <a:noFill/>
          </a:ln>
        </p:spPr>
      </p:pic>
      <p:pic>
        <p:nvPicPr>
          <p:cNvPr id="2370" name="Google Shape;2370;p13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555100" y="7858735"/>
            <a:ext cx="317576" cy="260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375"/>
        <p:cNvGrpSpPr/>
        <p:nvPr/>
      </p:nvGrpSpPr>
      <p:grpSpPr>
        <a:xfrm>
          <a:off x="0" y="0"/>
          <a:ext cx="0" cy="0"/>
          <a:chOff x="0" y="0"/>
          <a:chExt cx="0" cy="0"/>
        </a:xfrm>
      </p:grpSpPr>
      <p:sp>
        <p:nvSpPr>
          <p:cNvPr id="2376" name="Google Shape;2376;p140"/>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377" name="Google Shape;2377;p140"/>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a:t>
            </a:r>
            <a:r>
              <a:rPr lang="en-US" sz="3000">
                <a:solidFill>
                  <a:schemeClr val="lt1"/>
                </a:solidFill>
                <a:latin typeface="Trebuchet MS"/>
                <a:ea typeface="Trebuchet MS"/>
                <a:cs typeface="Trebuchet MS"/>
                <a:sym typeface="Trebuchet MS"/>
              </a:rPr>
              <a:t>RAPIDSai</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378" name="Google Shape;2378;p1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58030" y="3813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6"/>
          <p:cNvSpPr txBox="1"/>
          <p:nvPr/>
        </p:nvSpPr>
        <p:spPr>
          <a:xfrm>
            <a:off x="1229975" y="2974925"/>
            <a:ext cx="4573500" cy="7080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cuIO/cuDF – </a:t>
            </a:r>
            <a:endParaRPr sz="24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Load and Data Preparation</a:t>
            </a:r>
            <a:endParaRPr sz="2400" b="0" i="0" u="none" strike="noStrike" cap="none">
              <a:solidFill>
                <a:srgbClr val="FFFFFF"/>
              </a:solidFill>
              <a:latin typeface="Arial"/>
              <a:ea typeface="Arial"/>
              <a:cs typeface="Arial"/>
              <a:sym typeface="Arial"/>
            </a:endParaRPr>
          </a:p>
        </p:txBody>
      </p:sp>
      <p:sp>
        <p:nvSpPr>
          <p:cNvPr id="788" name="Google Shape;788;p46"/>
          <p:cNvSpPr txBox="1"/>
          <p:nvPr/>
        </p:nvSpPr>
        <p:spPr>
          <a:xfrm>
            <a:off x="7188325" y="3023225"/>
            <a:ext cx="43413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XGBoost Machine Learning</a:t>
            </a:r>
            <a:endParaRPr sz="2400" b="1" i="0" u="none" strike="noStrike" cap="none">
              <a:solidFill>
                <a:srgbClr val="000000"/>
              </a:solidFill>
              <a:latin typeface="Trebuchet MS"/>
              <a:ea typeface="Trebuchet MS"/>
              <a:cs typeface="Trebuchet MS"/>
              <a:sym typeface="Trebuchet MS"/>
            </a:endParaRPr>
          </a:p>
        </p:txBody>
      </p:sp>
      <p:sp>
        <p:nvSpPr>
          <p:cNvPr id="789" name="Google Shape;789;p46"/>
          <p:cNvSpPr txBox="1"/>
          <p:nvPr/>
        </p:nvSpPr>
        <p:spPr>
          <a:xfrm>
            <a:off x="4452906" y="7494393"/>
            <a:ext cx="10556100" cy="4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Trebuchet MS"/>
                <a:ea typeface="Trebuchet MS"/>
                <a:cs typeface="Trebuchet MS"/>
                <a:sym typeface="Trebuchet MS"/>
              </a:rPr>
              <a:t>Time in seconds (shorter is better)</a:t>
            </a:r>
            <a:endParaRPr sz="1800" b="0" i="0" u="none" strike="noStrike" cap="none">
              <a:solidFill>
                <a:srgbClr val="FFFFFF"/>
              </a:solidFill>
              <a:latin typeface="Arial"/>
              <a:ea typeface="Arial"/>
              <a:cs typeface="Arial"/>
              <a:sym typeface="Arial"/>
            </a:endParaRPr>
          </a:p>
        </p:txBody>
      </p:sp>
      <p:grpSp>
        <p:nvGrpSpPr>
          <p:cNvPr id="790" name="Google Shape;790;p46"/>
          <p:cNvGrpSpPr/>
          <p:nvPr/>
        </p:nvGrpSpPr>
        <p:grpSpPr>
          <a:xfrm>
            <a:off x="5803514" y="7883221"/>
            <a:ext cx="7854915" cy="408008"/>
            <a:chOff x="3035917" y="4638463"/>
            <a:chExt cx="4712855" cy="244800"/>
          </a:xfrm>
        </p:grpSpPr>
        <p:grpSp>
          <p:nvGrpSpPr>
            <p:cNvPr id="791" name="Google Shape;791;p46"/>
            <p:cNvGrpSpPr/>
            <p:nvPr/>
          </p:nvGrpSpPr>
          <p:grpSpPr>
            <a:xfrm>
              <a:off x="3035917" y="4638463"/>
              <a:ext cx="2369796" cy="244800"/>
              <a:chOff x="3035917" y="4638463"/>
              <a:chExt cx="2369796" cy="244800"/>
            </a:xfrm>
          </p:grpSpPr>
          <p:sp>
            <p:nvSpPr>
              <p:cNvPr id="792" name="Google Shape;792;p46"/>
              <p:cNvSpPr txBox="1"/>
              <p:nvPr/>
            </p:nvSpPr>
            <p:spPr>
              <a:xfrm>
                <a:off x="3118213" y="4638463"/>
                <a:ext cx="2287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cuIO/cuDF (Load and Data Prep)</a:t>
                </a:r>
                <a:endParaRPr sz="1800" b="0" i="0" u="none" strike="noStrike" cap="none">
                  <a:solidFill>
                    <a:srgbClr val="FFFFFF"/>
                  </a:solidFill>
                  <a:latin typeface="Arial"/>
                  <a:ea typeface="Arial"/>
                  <a:cs typeface="Arial"/>
                  <a:sym typeface="Arial"/>
                </a:endParaRPr>
              </a:p>
            </p:txBody>
          </p:sp>
          <p:sp>
            <p:nvSpPr>
              <p:cNvPr id="793" name="Google Shape;793;p46"/>
              <p:cNvSpPr/>
              <p:nvPr/>
            </p:nvSpPr>
            <p:spPr>
              <a:xfrm>
                <a:off x="3035917" y="4702596"/>
                <a:ext cx="116400" cy="116400"/>
              </a:xfrm>
              <a:prstGeom prst="rect">
                <a:avLst/>
              </a:prstGeom>
              <a:solidFill>
                <a:srgbClr val="7202F9"/>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94" name="Google Shape;794;p46"/>
            <p:cNvGrpSpPr/>
            <p:nvPr/>
          </p:nvGrpSpPr>
          <p:grpSpPr>
            <a:xfrm>
              <a:off x="5511344" y="4638463"/>
              <a:ext cx="1324509" cy="244800"/>
              <a:chOff x="5508350" y="4638463"/>
              <a:chExt cx="1324509" cy="244800"/>
            </a:xfrm>
          </p:grpSpPr>
          <p:sp>
            <p:nvSpPr>
              <p:cNvPr id="795" name="Google Shape;795;p46"/>
              <p:cNvSpPr txBox="1"/>
              <p:nvPr/>
            </p:nvSpPr>
            <p:spPr>
              <a:xfrm>
                <a:off x="5566559" y="4638463"/>
                <a:ext cx="12663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Data Conversion</a:t>
                </a:r>
                <a:endParaRPr sz="1800" b="0" i="0" u="none" strike="noStrike" cap="none">
                  <a:solidFill>
                    <a:srgbClr val="FFFFFF"/>
                  </a:solidFill>
                  <a:latin typeface="Arial"/>
                  <a:ea typeface="Arial"/>
                  <a:cs typeface="Arial"/>
                  <a:sym typeface="Arial"/>
                </a:endParaRPr>
              </a:p>
            </p:txBody>
          </p:sp>
          <p:sp>
            <p:nvSpPr>
              <p:cNvPr id="796" name="Google Shape;796;p46"/>
              <p:cNvSpPr/>
              <p:nvPr/>
            </p:nvSpPr>
            <p:spPr>
              <a:xfrm>
                <a:off x="5508350" y="4702596"/>
                <a:ext cx="116400" cy="116400"/>
              </a:xfrm>
              <a:prstGeom prst="rect">
                <a:avLst/>
              </a:prstGeom>
              <a:solidFill>
                <a:srgbClr val="B3B3B3"/>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nvGrpSpPr>
            <p:cNvPr id="797" name="Google Shape;797;p46"/>
            <p:cNvGrpSpPr/>
            <p:nvPr/>
          </p:nvGrpSpPr>
          <p:grpSpPr>
            <a:xfrm>
              <a:off x="6941713" y="4638463"/>
              <a:ext cx="807059" cy="244800"/>
              <a:chOff x="6768382" y="4638463"/>
              <a:chExt cx="807059" cy="244800"/>
            </a:xfrm>
          </p:grpSpPr>
          <p:sp>
            <p:nvSpPr>
              <p:cNvPr id="798" name="Google Shape;798;p46"/>
              <p:cNvSpPr txBox="1"/>
              <p:nvPr/>
            </p:nvSpPr>
            <p:spPr>
              <a:xfrm>
                <a:off x="6832941" y="4638463"/>
                <a:ext cx="742500" cy="2448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XGBoost</a:t>
                </a:r>
                <a:endParaRPr sz="1800" b="0" i="0" u="none" strike="noStrike" cap="none">
                  <a:solidFill>
                    <a:srgbClr val="000000"/>
                  </a:solidFill>
                  <a:latin typeface="Trebuchet MS"/>
                  <a:ea typeface="Trebuchet MS"/>
                  <a:cs typeface="Trebuchet MS"/>
                  <a:sym typeface="Trebuchet MS"/>
                </a:endParaRPr>
              </a:p>
            </p:txBody>
          </p:sp>
          <p:sp>
            <p:nvSpPr>
              <p:cNvPr id="799" name="Google Shape;799;p46"/>
              <p:cNvSpPr/>
              <p:nvPr/>
            </p:nvSpPr>
            <p:spPr>
              <a:xfrm>
                <a:off x="6768382" y="4702596"/>
                <a:ext cx="116400" cy="116400"/>
              </a:xfrm>
              <a:prstGeom prst="rect">
                <a:avLst/>
              </a:prstGeom>
              <a:solidFill>
                <a:srgbClr val="FDB42B"/>
              </a:solidFill>
              <a:ln>
                <a:noFill/>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b="0" i="0" u="none" strike="noStrike" cap="none">
                  <a:solidFill>
                    <a:srgbClr val="FFFFFF"/>
                  </a:solidFill>
                  <a:latin typeface="Arial"/>
                  <a:ea typeface="Arial"/>
                  <a:cs typeface="Arial"/>
                  <a:sym typeface="Arial"/>
                </a:endParaRPr>
              </a:p>
            </p:txBody>
          </p:sp>
        </p:grpSp>
      </p:grpSp>
      <p:cxnSp>
        <p:nvCxnSpPr>
          <p:cNvPr id="800" name="Google Shape;800;p46"/>
          <p:cNvCxnSpPr/>
          <p:nvPr/>
        </p:nvCxnSpPr>
        <p:spPr>
          <a:xfrm>
            <a:off x="732123" y="8518355"/>
            <a:ext cx="16976100" cy="0"/>
          </a:xfrm>
          <a:prstGeom prst="straightConnector1">
            <a:avLst/>
          </a:prstGeom>
          <a:noFill/>
          <a:ln w="9525" cap="flat" cmpd="sng">
            <a:solidFill>
              <a:srgbClr val="868686"/>
            </a:solidFill>
            <a:prstDash val="dot"/>
            <a:round/>
            <a:headEnd type="none" w="sm" len="sm"/>
            <a:tailEnd type="none" w="sm" len="sm"/>
          </a:ln>
        </p:spPr>
      </p:cxnSp>
      <p:sp>
        <p:nvSpPr>
          <p:cNvPr id="801" name="Google Shape;801;p46"/>
          <p:cNvSpPr txBox="1"/>
          <p:nvPr/>
        </p:nvSpPr>
        <p:spPr>
          <a:xfrm>
            <a:off x="14055425" y="3042775"/>
            <a:ext cx="2325600" cy="531900"/>
          </a:xfrm>
          <a:prstGeom prst="rect">
            <a:avLst/>
          </a:prstGeom>
          <a:noFill/>
          <a:ln>
            <a:noFill/>
          </a:ln>
        </p:spPr>
        <p:txBody>
          <a:bodyPr spcFirstLastPara="1" wrap="square" lIns="152375" tIns="76175" rIns="152375" bIns="76175" anchor="b" anchorCtr="0">
            <a:noAutofit/>
          </a:bodyPr>
          <a:lstStyle/>
          <a:p>
            <a:pPr marL="0" marR="0" lvl="0" indent="0" algn="l" rtl="0">
              <a:lnSpc>
                <a:spcPct val="90000"/>
              </a:lnSpc>
              <a:spcBef>
                <a:spcPts val="0"/>
              </a:spcBef>
              <a:spcAft>
                <a:spcPts val="0"/>
              </a:spcAft>
              <a:buNone/>
            </a:pPr>
            <a:r>
              <a:rPr lang="en-US" sz="2400" b="1" i="0" u="none" strike="noStrike" cap="none">
                <a:solidFill>
                  <a:srgbClr val="000000"/>
                </a:solidFill>
                <a:latin typeface="Trebuchet MS"/>
                <a:ea typeface="Trebuchet MS"/>
                <a:cs typeface="Trebuchet MS"/>
                <a:sym typeface="Trebuchet MS"/>
              </a:rPr>
              <a:t>End-to-End</a:t>
            </a:r>
            <a:endParaRPr sz="2200" b="0" i="0" u="none" strike="noStrike" cap="none">
              <a:solidFill>
                <a:srgbClr val="FFFFFF"/>
              </a:solidFill>
              <a:latin typeface="Arial"/>
              <a:ea typeface="Arial"/>
              <a:cs typeface="Arial"/>
              <a:sym typeface="Arial"/>
            </a:endParaRPr>
          </a:p>
        </p:txBody>
      </p:sp>
      <p:sp>
        <p:nvSpPr>
          <p:cNvPr id="802" name="Google Shape;802;p46"/>
          <p:cNvSpPr/>
          <p:nvPr/>
        </p:nvSpPr>
        <p:spPr>
          <a:xfrm>
            <a:off x="13750624"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803" name="Google Shape;803;p46"/>
          <p:cNvSpPr/>
          <p:nvPr/>
        </p:nvSpPr>
        <p:spPr>
          <a:xfrm>
            <a:off x="7712333" y="4964542"/>
            <a:ext cx="161400" cy="196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l" rtl="0">
              <a:spcBef>
                <a:spcPts val="0"/>
              </a:spcBef>
              <a:spcAft>
                <a:spcPts val="0"/>
              </a:spcAft>
              <a:buNone/>
            </a:pPr>
            <a:endParaRPr sz="1800" b="0" i="0" u="none" strike="noStrike" cap="none">
              <a:solidFill>
                <a:srgbClr val="FFFFFF"/>
              </a:solidFill>
              <a:latin typeface="Arial"/>
              <a:ea typeface="Arial"/>
              <a:cs typeface="Arial"/>
              <a:sym typeface="Arial"/>
            </a:endParaRPr>
          </a:p>
        </p:txBody>
      </p:sp>
      <p:sp>
        <p:nvSpPr>
          <p:cNvPr id="804" name="Google Shape;804;p4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4800"/>
              <a:t>Faster Speeds, Real World Benefits</a:t>
            </a:r>
            <a:endParaRPr sz="4800"/>
          </a:p>
        </p:txBody>
      </p:sp>
      <p:sp>
        <p:nvSpPr>
          <p:cNvPr id="805" name="Google Shape;805;p4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Getting faster over time--and even better with A100</a:t>
            </a:r>
            <a:endParaRPr/>
          </a:p>
          <a:p>
            <a:pPr marL="0" lvl="0" indent="0" algn="ctr" rtl="0">
              <a:lnSpc>
                <a:spcPct val="90000"/>
              </a:lnSpc>
              <a:spcBef>
                <a:spcPts val="0"/>
              </a:spcBef>
              <a:spcAft>
                <a:spcPts val="0"/>
              </a:spcAft>
              <a:buSzPts val="3000"/>
              <a:buFont typeface="Trebuchet MS"/>
              <a:buNone/>
            </a:pPr>
            <a:endParaRPr/>
          </a:p>
        </p:txBody>
      </p:sp>
      <p:pic>
        <p:nvPicPr>
          <p:cNvPr id="806" name="Google Shape;806;p46" title="cuIO/cuDF - Load and Data Preparation"/>
          <p:cNvPicPr preferRelativeResize="0"/>
          <p:nvPr/>
        </p:nvPicPr>
        <p:blipFill>
          <a:blip r:embed="rId3">
            <a:alphaModFix/>
          </a:blip>
          <a:stretch>
            <a:fillRect/>
          </a:stretch>
        </p:blipFill>
        <p:spPr>
          <a:xfrm>
            <a:off x="0" y="3607175"/>
            <a:ext cx="6061474" cy="3677616"/>
          </a:xfrm>
          <a:prstGeom prst="rect">
            <a:avLst/>
          </a:prstGeom>
          <a:noFill/>
          <a:ln>
            <a:noFill/>
          </a:ln>
        </p:spPr>
      </p:pic>
      <p:pic>
        <p:nvPicPr>
          <p:cNvPr id="807" name="Google Shape;807;p46" title="XGBoost Machine Learning"/>
          <p:cNvPicPr preferRelativeResize="0"/>
          <p:nvPr/>
        </p:nvPicPr>
        <p:blipFill>
          <a:blip r:embed="rId4">
            <a:alphaModFix/>
          </a:blip>
          <a:stretch>
            <a:fillRect/>
          </a:stretch>
        </p:blipFill>
        <p:spPr>
          <a:xfrm>
            <a:off x="5909075" y="3498398"/>
            <a:ext cx="6262800" cy="3859778"/>
          </a:xfrm>
          <a:prstGeom prst="rect">
            <a:avLst/>
          </a:prstGeom>
          <a:noFill/>
          <a:ln>
            <a:noFill/>
          </a:ln>
        </p:spPr>
      </p:pic>
      <p:pic>
        <p:nvPicPr>
          <p:cNvPr id="808" name="Google Shape;808;p46" title="End-to-End"/>
          <p:cNvPicPr preferRelativeResize="0"/>
          <p:nvPr/>
        </p:nvPicPr>
        <p:blipFill>
          <a:blip r:embed="rId5">
            <a:alphaModFix/>
          </a:blip>
          <a:stretch>
            <a:fillRect/>
          </a:stretch>
        </p:blipFill>
        <p:spPr>
          <a:xfrm>
            <a:off x="12001661" y="3437750"/>
            <a:ext cx="6309938" cy="3974625"/>
          </a:xfrm>
          <a:prstGeom prst="rect">
            <a:avLst/>
          </a:prstGeom>
          <a:noFill/>
          <a:ln>
            <a:noFill/>
          </a:ln>
        </p:spPr>
      </p:pic>
      <p:grpSp>
        <p:nvGrpSpPr>
          <p:cNvPr id="809" name="Google Shape;809;p46"/>
          <p:cNvGrpSpPr/>
          <p:nvPr/>
        </p:nvGrpSpPr>
        <p:grpSpPr>
          <a:xfrm>
            <a:off x="2403999" y="8644373"/>
            <a:ext cx="13609277" cy="1097643"/>
            <a:chOff x="830552" y="8644520"/>
            <a:chExt cx="13321531" cy="1097643"/>
          </a:xfrm>
        </p:grpSpPr>
        <p:grpSp>
          <p:nvGrpSpPr>
            <p:cNvPr id="810" name="Google Shape;810;p46"/>
            <p:cNvGrpSpPr/>
            <p:nvPr/>
          </p:nvGrpSpPr>
          <p:grpSpPr>
            <a:xfrm>
              <a:off x="830552" y="8644520"/>
              <a:ext cx="9417900" cy="1097643"/>
              <a:chOff x="1371559" y="5199441"/>
              <a:chExt cx="4608936" cy="658573"/>
            </a:xfrm>
          </p:grpSpPr>
          <p:grpSp>
            <p:nvGrpSpPr>
              <p:cNvPr id="811" name="Google Shape;811;p46"/>
              <p:cNvGrpSpPr/>
              <p:nvPr/>
            </p:nvGrpSpPr>
            <p:grpSpPr>
              <a:xfrm>
                <a:off x="1371559" y="5202578"/>
                <a:ext cx="2316000" cy="655436"/>
                <a:chOff x="1293580" y="5067038"/>
                <a:chExt cx="2316000" cy="655436"/>
              </a:xfrm>
            </p:grpSpPr>
            <p:sp>
              <p:nvSpPr>
                <p:cNvPr id="812" name="Google Shape;812;p46"/>
                <p:cNvSpPr txBox="1"/>
                <p:nvPr/>
              </p:nvSpPr>
              <p:spPr>
                <a:xfrm>
                  <a:off x="1293585" y="5067038"/>
                  <a:ext cx="9909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Benchmark</a:t>
                  </a:r>
                  <a:endParaRPr sz="2300"/>
                </a:p>
              </p:txBody>
            </p:sp>
            <p:sp>
              <p:nvSpPr>
                <p:cNvPr id="813" name="Google Shape;813;p46"/>
                <p:cNvSpPr txBox="1"/>
                <p:nvPr/>
              </p:nvSpPr>
              <p:spPr>
                <a:xfrm>
                  <a:off x="1293580" y="5325574"/>
                  <a:ext cx="2316000" cy="396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200GB CSV dataset; Data prep includes joins, variable transformations</a:t>
                  </a:r>
                  <a:endParaRPr sz="2400"/>
                </a:p>
              </p:txBody>
            </p:sp>
          </p:grpSp>
          <p:grpSp>
            <p:nvGrpSpPr>
              <p:cNvPr id="814" name="Google Shape;814;p46"/>
              <p:cNvGrpSpPr/>
              <p:nvPr/>
            </p:nvGrpSpPr>
            <p:grpSpPr>
              <a:xfrm>
                <a:off x="3664488" y="5199441"/>
                <a:ext cx="2316007" cy="655438"/>
                <a:chOff x="3600253" y="5067038"/>
                <a:chExt cx="2316007" cy="655438"/>
              </a:xfrm>
            </p:grpSpPr>
            <p:sp>
              <p:nvSpPr>
                <p:cNvPr id="815" name="Google Shape;815;p46"/>
                <p:cNvSpPr txBox="1"/>
                <p:nvPr/>
              </p:nvSpPr>
              <p:spPr>
                <a:xfrm>
                  <a:off x="3600253" y="5067038"/>
                  <a:ext cx="20490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CPU Cluster Configuration</a:t>
                  </a:r>
                  <a:endParaRPr sz="2300"/>
                </a:p>
              </p:txBody>
            </p:sp>
            <p:sp>
              <p:nvSpPr>
                <p:cNvPr id="816" name="Google Shape;816;p46"/>
                <p:cNvSpPr txBox="1"/>
                <p:nvPr/>
              </p:nvSpPr>
              <p:spPr>
                <a:xfrm>
                  <a:off x="3600261" y="5325576"/>
                  <a:ext cx="23160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CPU nodes (61 GiB memory, 8 vCPUs, 64-bit platform), Apache Spark</a:t>
                  </a:r>
                  <a:endParaRPr sz="2400"/>
                </a:p>
              </p:txBody>
            </p:sp>
          </p:grpSp>
        </p:grpSp>
        <p:grpSp>
          <p:nvGrpSpPr>
            <p:cNvPr id="817" name="Google Shape;817;p46"/>
            <p:cNvGrpSpPr/>
            <p:nvPr/>
          </p:nvGrpSpPr>
          <p:grpSpPr>
            <a:xfrm>
              <a:off x="9952283" y="8644520"/>
              <a:ext cx="4199800" cy="1092418"/>
              <a:chOff x="4264063" y="5067038"/>
              <a:chExt cx="2055300" cy="655438"/>
            </a:xfrm>
          </p:grpSpPr>
          <p:sp>
            <p:nvSpPr>
              <p:cNvPr id="818" name="Google Shape;818;p46"/>
              <p:cNvSpPr txBox="1"/>
              <p:nvPr/>
            </p:nvSpPr>
            <p:spPr>
              <a:xfrm>
                <a:off x="4264063" y="5067038"/>
                <a:ext cx="2055300" cy="2586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None/>
                </a:pPr>
                <a:r>
                  <a:rPr lang="en-US" sz="2000" b="1">
                    <a:solidFill>
                      <a:srgbClr val="868686"/>
                    </a:solidFill>
                    <a:latin typeface="Trebuchet MS"/>
                    <a:ea typeface="Trebuchet MS"/>
                    <a:cs typeface="Trebuchet MS"/>
                    <a:sym typeface="Trebuchet MS"/>
                  </a:rPr>
                  <a:t>A100 Cluster Configuration</a:t>
                </a:r>
                <a:endParaRPr sz="2300"/>
              </a:p>
            </p:txBody>
          </p:sp>
          <p:sp>
            <p:nvSpPr>
              <p:cNvPr id="819" name="Google Shape;819;p46"/>
              <p:cNvSpPr txBox="1"/>
              <p:nvPr/>
            </p:nvSpPr>
            <p:spPr>
              <a:xfrm>
                <a:off x="4264066" y="5325576"/>
                <a:ext cx="1985100" cy="396900"/>
              </a:xfrm>
              <a:prstGeom prst="rect">
                <a:avLst/>
              </a:prstGeom>
              <a:noFill/>
              <a:ln>
                <a:noFill/>
              </a:ln>
            </p:spPr>
            <p:txBody>
              <a:bodyPr spcFirstLastPara="1" wrap="square" lIns="152375" tIns="76175" rIns="152375" bIns="76175" anchor="t" anchorCtr="0">
                <a:noAutofit/>
              </a:bodyPr>
              <a:lstStyle/>
              <a:p>
                <a:pPr marL="0" marR="0" lvl="0" indent="0" algn="l" rtl="0">
                  <a:lnSpc>
                    <a:spcPct val="90000"/>
                  </a:lnSpc>
                  <a:spcBef>
                    <a:spcPts val="0"/>
                  </a:spcBef>
                  <a:spcAft>
                    <a:spcPts val="0"/>
                  </a:spcAft>
                  <a:buNone/>
                </a:pPr>
                <a:r>
                  <a:rPr lang="en-US" sz="1900">
                    <a:solidFill>
                      <a:schemeClr val="dk2"/>
                    </a:solidFill>
                    <a:latin typeface="Trebuchet MS"/>
                    <a:ea typeface="Trebuchet MS"/>
                    <a:cs typeface="Trebuchet MS"/>
                    <a:sym typeface="Trebuchet MS"/>
                  </a:rPr>
                  <a:t>16 A100 GPUs (40GB each)</a:t>
                </a:r>
                <a:endParaRPr sz="240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7"/>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0.18 Release Summary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48"/>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Broader support for fixed-point decimal types in C++, initial support in Python; nested types support continues to improve; more groupby and rolling window aggregations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Expanded SHAP explainability, much faster Random Forest - FIL conversion, multi-GPU/multi-node DBSCAN, IncrementalPCA, sparse TSNE, approximate nearest neighbors, silhouette score, and many smaller fixes </a:t>
            </a:r>
            <a:endParaRPr/>
          </a:p>
          <a:p>
            <a:pPr marL="282575" marR="0" lvl="0" indent="-302895" algn="l" rtl="0">
              <a:lnSpc>
                <a:spcPct val="115000"/>
              </a:lnSpc>
              <a:spcBef>
                <a:spcPts val="1000"/>
              </a:spcBef>
              <a:spcAft>
                <a:spcPts val="0"/>
              </a:spcAft>
              <a:buClr>
                <a:schemeClr val="lt2"/>
              </a:buClr>
              <a:buSzPts val="1920"/>
              <a:buFont typeface="Noto Sans Symbols"/>
              <a:buChar char="▸"/>
            </a:pPr>
            <a:r>
              <a:rPr lang="en-US" b="1"/>
              <a:t>XGBoost</a:t>
            </a:r>
            <a:r>
              <a:rPr lang="en-US"/>
              <a:t> 1.3.3 ships with 0.18, including GPU-accelerated TreeSHAP explainability, and several bugfixes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new Traveling Salesman (TSP) and Egonet, enhanced BFS to have a depth limit, and continued improving graph primitives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Focused on code cleanup and documentation improvements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New string functions (REPLACE, TRIM, UPPER, and others). Also a new communication layer that improves distributed performance and supports UCX.</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Newly updated and fully customizable responsive layouts, themes, and panel widgets.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New C++ cuda_async_memory_resource built on cudaMallocAsync; New C++ stream pool; Python stream wrapper class; Thrust interop improvements</a:t>
            </a:r>
            <a:endParaRPr>
              <a:solidFill>
                <a:srgbClr val="24292E"/>
              </a:solidFill>
              <a:highlight>
                <a:srgbClr val="FFFFFF"/>
              </a:highlight>
            </a:endParaRPr>
          </a:p>
        </p:txBody>
      </p:sp>
      <p:sp>
        <p:nvSpPr>
          <p:cNvPr id="832" name="Google Shape;832;p48"/>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0.18?</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1"/>
                                        </p:tgtEl>
                                        <p:attrNameLst>
                                          <p:attrName>style.visibility</p:attrName>
                                        </p:attrNameLst>
                                      </p:cBhvr>
                                      <p:to>
                                        <p:strVal val="visible"/>
                                      </p:to>
                                    </p:set>
                                    <p:animEffect transition="in" filter="fade">
                                      <p:cBhvr>
                                        <p:cTn id="7" dur="1000"/>
                                        <p:tgtEl>
                                          <p:spTgt spid="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49"/>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839" name="Google Shape;839;p4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840" name="Google Shape;840;p49"/>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841" name="Google Shape;841;p49"/>
          <p:cNvPicPr preferRelativeResize="0"/>
          <p:nvPr/>
        </p:nvPicPr>
        <p:blipFill rotWithShape="1">
          <a:blip r:embed="rId3">
            <a:alphaModFix/>
          </a:blip>
          <a:srcRect/>
          <a:stretch/>
        </p:blipFill>
        <p:spPr>
          <a:xfrm>
            <a:off x="8269525" y="870698"/>
            <a:ext cx="8879475" cy="887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50"/>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1"/>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854" name="Google Shape;854;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855" name="Google Shape;855;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56" name="Google Shape;856;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57" name="Google Shape;857;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858" name="Google Shape;858;p51"/>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859" name="Google Shape;859;p51"/>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860" name="Google Shape;860;p51"/>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861" name="Google Shape;861;p51"/>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862" name="Google Shape;862;p51"/>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63" name="Google Shape;863;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864" name="Google Shape;864;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865" name="Google Shape;865;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6" name="Google Shape;866;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67" name="Google Shape;867;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8" name="Google Shape;868;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69" name="Google Shape;869;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70" name="Google Shape;870;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71" name="Google Shape;871;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872" name="Google Shape;872;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879" name="Google Shape;879;p5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80" name="Google Shape;880;p5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81" name="Google Shape;881;p5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82" name="Google Shape;882;p5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83" name="Google Shape;883;p5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884" name="Google Shape;884;p5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85" name="Google Shape;885;p5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886" name="Google Shape;886;p5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887" name="Google Shape;887;p5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888" name="Google Shape;888;p5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889" name="Google Shape;889;p5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0" name="Google Shape;890;p5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1" name="Google Shape;891;p5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892" name="Google Shape;892;p5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893" name="Google Shape;893;p52"/>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894" name="Google Shape;894;p5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895" name="Google Shape;895;p5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896" name="Google Shape;896;p5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897" name="Google Shape;897;p5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898" name="Google Shape;898;p5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53"/>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cxnSp>
        <p:nvCxnSpPr>
          <p:cNvPr id="910" name="Google Shape;910;p54"/>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911" name="Google Shape;911;p54"/>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912" name="Google Shape;912;p54"/>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913" name="Google Shape;913;p54"/>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914" name="Google Shape;914;p54"/>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915" name="Google Shape;915;p54"/>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916" name="Google Shape;916;p54"/>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17" name="Google Shape;917;p54"/>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8" name="Google Shape;918;p54"/>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19" name="Google Shape;919;p54"/>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20" name="Google Shape;920;p54"/>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21" name="Google Shape;921;p54"/>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22" name="Google Shape;922;p54"/>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3" name="Google Shape;923;p54"/>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4" name="Google Shape;924;p54"/>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25" name="Google Shape;925;p54"/>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26" name="Google Shape;926;p54"/>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927" name="Google Shape;927;p54"/>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28" name="Google Shape;928;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29" name="Google Shape;929;p5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930" name="Google Shape;930;p54"/>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31" name="Google Shape;931;p54"/>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7"/>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Thousands of cores with up to ~20 TeraFlops of general purpose compute performance</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Up to 1.5 TB/s of memory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Hardware interconnects for up to 600 GB/s bidirectional GPU &lt;--&gt; GPU bandwidth</a:t>
            </a:r>
            <a:endParaRPr sz="280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a:solidFill>
                  <a:srgbClr val="868686"/>
                </a:solidFill>
                <a:latin typeface="Trebuchet MS"/>
                <a:ea typeface="Trebuchet MS"/>
                <a:cs typeface="Trebuchet MS"/>
                <a:sym typeface="Trebuchet MS"/>
              </a:rPr>
              <a:t>Can scale up to 16x GPUs in a single node</a:t>
            </a:r>
            <a:endParaRPr sz="300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a:solidFill>
                  <a:schemeClr val="lt2"/>
                </a:solidFill>
                <a:latin typeface="Trebuchet MS"/>
                <a:ea typeface="Trebuchet MS"/>
                <a:cs typeface="Trebuchet MS"/>
                <a:sym typeface="Trebuchet MS"/>
              </a:rPr>
              <a:t>Almost never run out of compute relative to memory bandwidth!</a:t>
            </a:r>
            <a:endParaRPr sz="2600" b="1">
              <a:solidFill>
                <a:schemeClr val="lt2"/>
              </a:solidFill>
              <a:latin typeface="Trebuchet MS"/>
              <a:ea typeface="Trebuchet MS"/>
              <a:cs typeface="Trebuchet MS"/>
              <a:sym typeface="Trebuchet MS"/>
            </a:endParaRPr>
          </a:p>
        </p:txBody>
      </p:sp>
      <p:sp>
        <p:nvSpPr>
          <p:cNvPr id="173" name="Google Shape;173;p3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174" name="Google Shape;174;p3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175" name="Google Shape;175;p3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55"/>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938" name="Google Shape;938;p55"/>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939" name="Google Shape;939;p55"/>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940" name="Google Shape;940;p55"/>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941" name="Google Shape;941;p55"/>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942" name="Google Shape;942;p55"/>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3" name="Google Shape;943;p55"/>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944" name="Google Shape;944;p55"/>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Pandas, Scikit-Learn, Numba and many more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Single CPU core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In-memory data</a:t>
            </a:r>
            <a:endParaRPr sz="1800" b="0" i="0" u="none" strike="noStrike" cap="none">
              <a:solidFill>
                <a:srgbClr val="FFFFFF"/>
              </a:solidFill>
              <a:latin typeface="Arial"/>
              <a:ea typeface="Arial"/>
              <a:cs typeface="Arial"/>
              <a:sym typeface="Arial"/>
            </a:endParaRPr>
          </a:p>
        </p:txBody>
      </p:sp>
      <p:sp>
        <p:nvSpPr>
          <p:cNvPr id="945" name="Google Shape;945;p55"/>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946" name="Google Shape;946;p55"/>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947" name="Google Shape;947;p55"/>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948" name="Google Shape;948;p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66743" y="7852412"/>
            <a:ext cx="1163909" cy="484949"/>
          </a:xfrm>
          <a:prstGeom prst="rect">
            <a:avLst/>
          </a:prstGeom>
          <a:noFill/>
          <a:ln>
            <a:noFill/>
          </a:ln>
        </p:spPr>
      </p:pic>
      <p:pic>
        <p:nvPicPr>
          <p:cNvPr id="949" name="Google Shape;949;p5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19435" y="7013713"/>
            <a:ext cx="1361237" cy="539207"/>
          </a:xfrm>
          <a:prstGeom prst="rect">
            <a:avLst/>
          </a:prstGeom>
          <a:noFill/>
          <a:ln>
            <a:noFill/>
          </a:ln>
        </p:spPr>
      </p:pic>
      <p:pic>
        <p:nvPicPr>
          <p:cNvPr id="950" name="Google Shape;950;p55" descr="pandas-logo.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8033361" y="6973167"/>
            <a:ext cx="705080" cy="553034"/>
          </a:xfrm>
          <a:prstGeom prst="rect">
            <a:avLst/>
          </a:prstGeom>
          <a:noFill/>
          <a:ln>
            <a:noFill/>
          </a:ln>
        </p:spPr>
      </p:pic>
      <p:pic>
        <p:nvPicPr>
          <p:cNvPr id="951" name="Google Shape;951;p55" descr="Scikit learn logo small.sv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70331" y="7829505"/>
            <a:ext cx="792828" cy="425243"/>
          </a:xfrm>
          <a:prstGeom prst="rect">
            <a:avLst/>
          </a:prstGeom>
          <a:noFill/>
          <a:ln>
            <a:noFill/>
          </a:ln>
        </p:spPr>
      </p:pic>
      <p:pic>
        <p:nvPicPr>
          <p:cNvPr id="952" name="Google Shape;952;p55" descr="Image result for numba logo"/>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240221" y="6983709"/>
            <a:ext cx="586926" cy="586926"/>
          </a:xfrm>
          <a:prstGeom prst="rect">
            <a:avLst/>
          </a:prstGeom>
          <a:noFill/>
          <a:ln>
            <a:noFill/>
          </a:ln>
        </p:spPr>
      </p:pic>
      <p:cxnSp>
        <p:nvCxnSpPr>
          <p:cNvPr id="953" name="Google Shape;953;p55"/>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954" name="Google Shape;954;p55"/>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955" name="Google Shape;955;p55"/>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6"/>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TCP sockets are slow!</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UCX provides uniform access to transports (TCP, InfiniBand, </a:t>
            </a:r>
            <a:br>
              <a:rPr lang="en-US"/>
            </a:br>
            <a:r>
              <a:rPr lang="en-US"/>
              <a:t>shared memory, NVLink)</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bindings for UCX (ucx-py)</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Will provide best communication performance, to Dask </a:t>
            </a:r>
            <a:br>
              <a:rPr lang="en-US"/>
            </a:br>
            <a:r>
              <a:rPr lang="en-US"/>
              <a:t>based on available hardware on nodes/cluster</a:t>
            </a:r>
            <a:endParaRPr/>
          </a:p>
          <a:p>
            <a:pPr marL="283111" lvl="0" indent="-283111" algn="l" rtl="0">
              <a:lnSpc>
                <a:spcPct val="90000"/>
              </a:lnSpc>
              <a:spcBef>
                <a:spcPts val="3000"/>
              </a:spcBef>
              <a:spcAft>
                <a:spcPts val="0"/>
              </a:spcAft>
              <a:buSzPts val="1920"/>
              <a:buChar char="▸"/>
            </a:pPr>
            <a:r>
              <a:rPr lang="en-US"/>
              <a:t>Easy to use!</a:t>
            </a:r>
            <a:endParaRPr/>
          </a:p>
        </p:txBody>
      </p:sp>
      <p:sp>
        <p:nvSpPr>
          <p:cNvPr id="962" name="Google Shape;962;p5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963" name="Google Shape;963;p5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964" name="Google Shape;964;p56"/>
          <p:cNvGrpSpPr/>
          <p:nvPr/>
        </p:nvGrpSpPr>
        <p:grpSpPr>
          <a:xfrm>
            <a:off x="1909589" y="7110464"/>
            <a:ext cx="7479257" cy="1245881"/>
            <a:chOff x="9925878" y="2310106"/>
            <a:chExt cx="7063900" cy="2358730"/>
          </a:xfrm>
        </p:grpSpPr>
        <p:sp>
          <p:nvSpPr>
            <p:cNvPr id="965" name="Google Shape;965;p56"/>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66" name="Google Shape;966;p56"/>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967" name="Google Shape;967;p56"/>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968" name="Google Shape;968;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22700" y="7488300"/>
            <a:ext cx="1717750" cy="1723300"/>
          </a:xfrm>
          <a:prstGeom prst="rect">
            <a:avLst/>
          </a:prstGeom>
          <a:noFill/>
          <a:ln>
            <a:noFill/>
          </a:ln>
        </p:spPr>
      </p:pic>
      <p:pic>
        <p:nvPicPr>
          <p:cNvPr id="969" name="Google Shape;969;p56"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970" name="Google Shape;970;p56"/>
          <p:cNvGrpSpPr/>
          <p:nvPr/>
        </p:nvGrpSpPr>
        <p:grpSpPr>
          <a:xfrm>
            <a:off x="1909589" y="8457314"/>
            <a:ext cx="7479151" cy="1245813"/>
            <a:chOff x="9925878" y="2310106"/>
            <a:chExt cx="7063800" cy="2358600"/>
          </a:xfrm>
        </p:grpSpPr>
        <p:sp>
          <p:nvSpPr>
            <p:cNvPr id="971" name="Google Shape;971;p56"/>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972" name="Google Shape;972;p56"/>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973" name="Google Shape;973;p56"/>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974" name="Google Shape;974;p56"/>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7"/>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1" name="Google Shape;981;p57"/>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82" name="Google Shape;982;p57"/>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a:solidFill>
                <a:schemeClr val="dk2"/>
              </a:solidFill>
              <a:latin typeface="Trebuchet MS"/>
              <a:ea typeface="Trebuchet MS"/>
              <a:cs typeface="Trebuchet MS"/>
              <a:sym typeface="Trebuchet MS"/>
            </a:endParaRPr>
          </a:p>
        </p:txBody>
      </p:sp>
      <p:sp>
        <p:nvSpPr>
          <p:cNvPr id="983" name="Google Shape;983;p57"/>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984" name="Google Shape;984;p57"/>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985" name="Google Shape;985;p57"/>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986" name="Google Shape;986;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987" name="Google Shape;987;p5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988" name="Google Shape;988;p57"/>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989" name="Google Shape;989;p57" descr="pandas-logo.png"/>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990" name="Google Shape;990;p57" descr="Scikit learn logo small.sv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991" name="Google Shape;991;p57" descr="Image result for numba logo"/>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cxnSp>
        <p:nvCxnSpPr>
          <p:cNvPr id="992" name="Google Shape;992;p57"/>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993" name="Google Shape;993;p57"/>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994" name="Google Shape;994;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995" name="Google Shape;995;p57"/>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5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2" name="Google Shape;1002;p58"/>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3" name="Google Shape;1003;p5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4" name="Google Shape;1004;p58"/>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005" name="Google Shape;1005;p5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1006" name="Google Shape;1006;p5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1007" name="Google Shape;1007;p58"/>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1008" name="Google Shape;1008;p58"/>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1009" name="Google Shape;1009;p5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1010" name="Google Shape;1010;p5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1011" name="Google Shape;1011;p58"/>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1012" name="Google Shape;1012;p58"/>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1013" name="Google Shape;1013;p5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70317" y="3666001"/>
            <a:ext cx="2951422" cy="1121790"/>
          </a:xfrm>
          <a:prstGeom prst="rect">
            <a:avLst/>
          </a:prstGeom>
          <a:noFill/>
          <a:ln>
            <a:noFill/>
          </a:ln>
        </p:spPr>
      </p:pic>
      <p:pic>
        <p:nvPicPr>
          <p:cNvPr id="1014" name="Google Shape;1014;p58"/>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4062852" y="2823059"/>
            <a:ext cx="2192934" cy="833500"/>
          </a:xfrm>
          <a:prstGeom prst="rect">
            <a:avLst/>
          </a:prstGeom>
          <a:noFill/>
          <a:ln>
            <a:noFill/>
          </a:ln>
        </p:spPr>
      </p:pic>
      <p:pic>
        <p:nvPicPr>
          <p:cNvPr id="1015" name="Google Shape;1015;p58"/>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666743" y="7623811"/>
            <a:ext cx="1163908" cy="484949"/>
          </a:xfrm>
          <a:prstGeom prst="rect">
            <a:avLst/>
          </a:prstGeom>
          <a:noFill/>
          <a:ln>
            <a:noFill/>
          </a:ln>
        </p:spPr>
      </p:pic>
      <p:pic>
        <p:nvPicPr>
          <p:cNvPr id="1016" name="Google Shape;1016;p58"/>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219435" y="6785113"/>
            <a:ext cx="1361238" cy="539206"/>
          </a:xfrm>
          <a:prstGeom prst="rect">
            <a:avLst/>
          </a:prstGeom>
          <a:noFill/>
          <a:ln>
            <a:noFill/>
          </a:ln>
        </p:spPr>
      </p:pic>
      <p:pic>
        <p:nvPicPr>
          <p:cNvPr id="1017" name="Google Shape;1017;p58" descr="pandas-logo.png"/>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033360" y="6744567"/>
            <a:ext cx="705080" cy="553033"/>
          </a:xfrm>
          <a:prstGeom prst="rect">
            <a:avLst/>
          </a:prstGeom>
          <a:noFill/>
          <a:ln>
            <a:noFill/>
          </a:ln>
        </p:spPr>
      </p:pic>
      <p:pic>
        <p:nvPicPr>
          <p:cNvPr id="1018" name="Google Shape;1018;p58" descr="Scikit learn logo small.svg"/>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270331" y="7600904"/>
            <a:ext cx="792828" cy="425243"/>
          </a:xfrm>
          <a:prstGeom prst="rect">
            <a:avLst/>
          </a:prstGeom>
          <a:noFill/>
          <a:ln>
            <a:noFill/>
          </a:ln>
        </p:spPr>
      </p:pic>
      <p:pic>
        <p:nvPicPr>
          <p:cNvPr id="1019" name="Google Shape;1019;p58" descr="Image result for numba logo"/>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5240222" y="6755109"/>
            <a:ext cx="586926" cy="586926"/>
          </a:xfrm>
          <a:prstGeom prst="rect">
            <a:avLst/>
          </a:prstGeom>
          <a:noFill/>
          <a:ln>
            <a:noFill/>
          </a:ln>
        </p:spPr>
      </p:pic>
      <p:pic>
        <p:nvPicPr>
          <p:cNvPr id="1020" name="Google Shape;1020;p58"/>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756339" y="3710497"/>
            <a:ext cx="805959" cy="808558"/>
          </a:xfrm>
          <a:prstGeom prst="rect">
            <a:avLst/>
          </a:prstGeom>
          <a:noFill/>
          <a:ln>
            <a:noFill/>
          </a:ln>
        </p:spPr>
      </p:pic>
      <p:pic>
        <p:nvPicPr>
          <p:cNvPr id="1021" name="Google Shape;1021;p58"/>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4731128"/>
            <a:ext cx="1619548" cy="654710"/>
          </a:xfrm>
          <a:prstGeom prst="rect">
            <a:avLst/>
          </a:prstGeom>
          <a:noFill/>
          <a:ln>
            <a:noFill/>
          </a:ln>
        </p:spPr>
      </p:pic>
      <p:pic>
        <p:nvPicPr>
          <p:cNvPr id="1022" name="Google Shape;1022;p58"/>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278052" y="7161123"/>
            <a:ext cx="1619548" cy="654710"/>
          </a:xfrm>
          <a:prstGeom prst="rect">
            <a:avLst/>
          </a:prstGeom>
          <a:noFill/>
          <a:ln>
            <a:noFill/>
          </a:ln>
        </p:spPr>
      </p:pic>
      <p:cxnSp>
        <p:nvCxnSpPr>
          <p:cNvPr id="1023" name="Google Shape;1023;p5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1024" name="Google Shape;1024;p5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1025" name="Google Shape;1025;p58"/>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1026" name="Google Shape;1026;p58"/>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1027" name="Google Shape;1027;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1028" name="Google Shape;1028;p58"/>
          <p:cNvPicPr preferRelativeResize="0"/>
          <p:nvPr/>
        </p:nvPicPr>
        <p:blipFill>
          <a:blip r:embed="rId12">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cxnSp>
        <p:nvCxnSpPr>
          <p:cNvPr id="1039" name="Google Shape;1039;p6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40" name="Google Shape;1040;p6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41" name="Google Shape;1041;p60"/>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42" name="Google Shape;1042;p6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43" name="Google Shape;1043;p6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44" name="Google Shape;1044;p6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45" name="Google Shape;1045;p6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6" name="Google Shape;1046;p6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47" name="Google Shape;1047;p6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48" name="Google Shape;1048;p6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49" name="Google Shape;1049;p6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50" name="Google Shape;1050;p6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51" name="Google Shape;1051;p60"/>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2" name="Google Shape;1052;p60"/>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3" name="Google Shape;1053;p60"/>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54" name="Google Shape;1054;p60"/>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55" name="Google Shape;1055;p60"/>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56" name="Google Shape;1056;p6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57" name="Google Shape;1057;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058" name="Google Shape;1058;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1059" name="Google Shape;1059;p60"/>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60" name="Google Shape;1060;p6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pic>
        <p:nvPicPr>
          <p:cNvPr id="1066" name="Google Shape;1066;p61"/>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1067" name="Google Shape;1067;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1068" name="Google Shape;1068;p6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62"/>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1074" name="Google Shape;1074;p62"/>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1075" name="Google Shape;1075;p62"/>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076" name="Google Shape;1076;p62"/>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077" name="Google Shape;1077;p62"/>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1078" name="Google Shape;1078;p62"/>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079" name="Google Shape;1079;p62"/>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1080" name="Google Shape;1080;p62"/>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1081" name="Google Shape;1081;p62"/>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1082" name="Google Shape;1082;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6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90731" y="6226657"/>
            <a:ext cx="1164888" cy="807808"/>
          </a:xfrm>
          <a:prstGeom prst="rect">
            <a:avLst/>
          </a:prstGeom>
          <a:noFill/>
          <a:ln>
            <a:noFill/>
          </a:ln>
        </p:spPr>
      </p:pic>
      <p:pic>
        <p:nvPicPr>
          <p:cNvPr id="1089" name="Google Shape;1089;p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437705" y="6264869"/>
            <a:ext cx="650594" cy="731378"/>
          </a:xfrm>
          <a:prstGeom prst="rect">
            <a:avLst/>
          </a:prstGeom>
          <a:noFill/>
          <a:ln>
            <a:noFill/>
          </a:ln>
        </p:spPr>
      </p:pic>
      <p:sp>
        <p:nvSpPr>
          <p:cNvPr id="1090" name="Google Shape;1090;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91" name="Google Shape;1091;p63"/>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1092" name="Google Shape;1092;p6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1093" name="Google Shape;1093;p63"/>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0638499" y="6269361"/>
            <a:ext cx="2096772" cy="722394"/>
          </a:xfrm>
          <a:prstGeom prst="rect">
            <a:avLst/>
          </a:prstGeom>
          <a:noFill/>
          <a:ln>
            <a:noFill/>
          </a:ln>
        </p:spPr>
      </p:pic>
      <p:grpSp>
        <p:nvGrpSpPr>
          <p:cNvPr id="1094" name="Google Shape;1094;p63"/>
          <p:cNvGrpSpPr/>
          <p:nvPr/>
        </p:nvGrpSpPr>
        <p:grpSpPr>
          <a:xfrm>
            <a:off x="9925878" y="3635833"/>
            <a:ext cx="7063800" cy="2358600"/>
            <a:chOff x="9925878" y="2310106"/>
            <a:chExt cx="7063800" cy="2358600"/>
          </a:xfrm>
        </p:grpSpPr>
        <p:sp>
          <p:nvSpPr>
            <p:cNvPr id="1095" name="Google Shape;1095;p63"/>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1096" name="Google Shape;1096;p63"/>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03" name="Google Shape;1103;p64"/>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1104" name="Google Shape;1104;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1105" name="Google Shape;1105;p64"/>
          <p:cNvGrpSpPr/>
          <p:nvPr/>
        </p:nvGrpSpPr>
        <p:grpSpPr>
          <a:xfrm>
            <a:off x="8423855" y="3505118"/>
            <a:ext cx="8908614" cy="5721321"/>
            <a:chOff x="9231087" y="3310758"/>
            <a:chExt cx="8100949" cy="5202620"/>
          </a:xfrm>
        </p:grpSpPr>
        <p:grpSp>
          <p:nvGrpSpPr>
            <p:cNvPr id="1106" name="Google Shape;1106;p64"/>
            <p:cNvGrpSpPr/>
            <p:nvPr/>
          </p:nvGrpSpPr>
          <p:grpSpPr>
            <a:xfrm>
              <a:off x="9231087" y="3310758"/>
              <a:ext cx="8095379" cy="5202620"/>
              <a:chOff x="225423" y="1708925"/>
              <a:chExt cx="5514416" cy="3543924"/>
            </a:xfrm>
          </p:grpSpPr>
          <p:pic>
            <p:nvPicPr>
              <p:cNvPr id="1107" name="Google Shape;1107;p6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1108" name="Google Shape;1108;p6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1109" name="Google Shape;1109;p64"/>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0" name="Google Shape;1110;p64"/>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1" name="Google Shape;1111;p64"/>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1112" name="Google Shape;1112;p64"/>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8"/>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82" name="Google Shape;182;p38"/>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83" name="Google Shape;183;p38"/>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84" name="Google Shape;184;p38"/>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85" name="Google Shape;185;p38"/>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86" name="Google Shape;186;p38"/>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87" name="Google Shape;187;p38"/>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88" name="Google Shape;188;p38"/>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89" name="Google Shape;189;p38"/>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90" name="Google Shape;190;p38"/>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91" name="Google Shape;191;p38"/>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92" name="Google Shape;192;p38"/>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93" name="Google Shape;193;p38"/>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94" name="Google Shape;194;p38"/>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95" name="Google Shape;195;p38"/>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96" name="Google Shape;196;p38"/>
          <p:cNvCxnSpPr>
            <a:stCxn id="184" idx="0"/>
            <a:endCxn id="183"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97" name="Google Shape;197;p38"/>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98" name="Google Shape;198;p38"/>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99" name="Google Shape;199;p38"/>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200" name="Google Shape;200;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01" name="Google Shape;201;p3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cxnSp>
        <p:nvCxnSpPr>
          <p:cNvPr id="1118" name="Google Shape;1118;p65"/>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1119" name="Google Shape;1119;p65"/>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1120" name="Google Shape;1120;p65"/>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1121" name="Google Shape;1121;p65"/>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2" name="Google Shape;1122;p65"/>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23" name="Google Shape;1123;p65"/>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1124" name="Google Shape;1124;p65"/>
          <p:cNvGrpSpPr/>
          <p:nvPr/>
        </p:nvGrpSpPr>
        <p:grpSpPr>
          <a:xfrm>
            <a:off x="9314352" y="3347408"/>
            <a:ext cx="7518348" cy="5062949"/>
            <a:chOff x="9314352" y="3527668"/>
            <a:chExt cx="7518348" cy="5062949"/>
          </a:xfrm>
        </p:grpSpPr>
        <p:cxnSp>
          <p:nvCxnSpPr>
            <p:cNvPr id="1125" name="Google Shape;1125;p65"/>
            <p:cNvCxnSpPr>
              <a:stCxn id="1126"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27" name="Google Shape;1127;p65"/>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1128" name="Google Shape;1128;p65"/>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29" name="Google Shape;1129;p65"/>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0" name="Google Shape;1130;p65"/>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1" name="Google Shape;1131;p65"/>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2" name="Google Shape;1132;p65"/>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33" name="Google Shape;1133;p65"/>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134" name="Google Shape;1134;p65"/>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1126" name="Google Shape;1126;p65"/>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5" name="Google Shape;1135;p65"/>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1136" name="Google Shape;1136;p65"/>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137" name="Google Shape;1137;p65"/>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1138" name="Google Shape;1138;p65"/>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1139" name="Google Shape;1139;p65"/>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1140" name="Google Shape;1140;p65"/>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1141" name="Google Shape;1141;p65"/>
            <p:cNvGrpSpPr/>
            <p:nvPr/>
          </p:nvGrpSpPr>
          <p:grpSpPr>
            <a:xfrm>
              <a:off x="12640567" y="3527668"/>
              <a:ext cx="2268225" cy="408000"/>
              <a:chOff x="11673832" y="3412056"/>
              <a:chExt cx="2268225" cy="408000"/>
            </a:xfrm>
          </p:grpSpPr>
          <p:sp>
            <p:nvSpPr>
              <p:cNvPr id="1142" name="Google Shape;1142;p65"/>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1143" name="Google Shape;1143;p65"/>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1144" name="Google Shape;1144;p65"/>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45" name="Google Shape;1145;p65"/>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146" name="Google Shape;1146;p65"/>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47" name="Google Shape;1147;p65"/>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148" name="Google Shape;1148;p65"/>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149" name="Google Shape;1149;p65"/>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150" name="Google Shape;1150;p65"/>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151" name="Google Shape;1151;p65"/>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cxnSp>
        <p:nvCxnSpPr>
          <p:cNvPr id="1157" name="Google Shape;1157;p66"/>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58" name="Google Shape;1158;p66"/>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59" name="Google Shape;1159;p66"/>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60" name="Google Shape;1160;p66"/>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61" name="Google Shape;1161;p66"/>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62" name="Google Shape;1162;p66"/>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63" name="Google Shape;1163;p66"/>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64" name="Google Shape;1164;p66"/>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65" name="Google Shape;1165;p66"/>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66" name="Google Shape;1166;p66"/>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67" name="Google Shape;1167;p66"/>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168" name="Google Shape;1168;p66"/>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69" name="Google Shape;1169;p66"/>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0" name="Google Shape;1170;p66"/>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1" name="Google Shape;1171;p66"/>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72" name="Google Shape;1172;p66"/>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73" name="Google Shape;1173;p66"/>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174" name="Google Shape;1174;p66"/>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75" name="Google Shape;1175;p6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76" name="Google Shape;1176;p6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177" name="Google Shape;1177;p66"/>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78" name="Google Shape;1178;p66"/>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6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185" name="Google Shape;1185;p67"/>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V0.18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V0.19+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186" name="Google Shape;1186;p6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187" name="Google Shape;1187;p67"/>
          <p:cNvGrpSpPr/>
          <p:nvPr/>
        </p:nvGrpSpPr>
        <p:grpSpPr>
          <a:xfrm>
            <a:off x="9331486" y="3516205"/>
            <a:ext cx="7501214" cy="4900774"/>
            <a:chOff x="9331486" y="3689843"/>
            <a:chExt cx="7501214" cy="4900774"/>
          </a:xfrm>
        </p:grpSpPr>
        <p:cxnSp>
          <p:nvCxnSpPr>
            <p:cNvPr id="1188" name="Google Shape;1188;p67"/>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89" name="Google Shape;1189;p67"/>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0" name="Google Shape;1190;p67"/>
            <p:cNvCxnSpPr>
              <a:stCxn id="1191"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192" name="Google Shape;1192;p67"/>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3" name="Google Shape;1193;p67"/>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4" name="Google Shape;1194;p67"/>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5" name="Google Shape;1195;p67"/>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196" name="Google Shape;1196;p67"/>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197" name="Google Shape;1197;p67"/>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8" name="Google Shape;1198;p67"/>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199" name="Google Shape;1199;p67"/>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0" name="Google Shape;1200;p67"/>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1" name="Google Shape;1201;p67"/>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2" name="Google Shape;1202;p67"/>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3" name="Google Shape;1203;p67"/>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191" name="Google Shape;1191;p67"/>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04" name="Google Shape;1204;p67"/>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205" name="Google Shape;1205;p67"/>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206" name="Google Shape;1206;p67"/>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07" name="Google Shape;1207;p67"/>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208" name="Google Shape;1208;p67"/>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209" name="Google Shape;1209;p67"/>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10" name="Google Shape;1210;p67"/>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211" name="Google Shape;1211;p67"/>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212" name="Google Shape;1212;p67"/>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213" name="Google Shape;1213;p67"/>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214" name="Google Shape;1214;p67"/>
            <p:cNvGrpSpPr/>
            <p:nvPr/>
          </p:nvGrpSpPr>
          <p:grpSpPr>
            <a:xfrm>
              <a:off x="12374481" y="3689843"/>
              <a:ext cx="2959941" cy="408000"/>
              <a:chOff x="11407746" y="3574231"/>
              <a:chExt cx="2959941" cy="408000"/>
            </a:xfrm>
          </p:grpSpPr>
          <p:sp>
            <p:nvSpPr>
              <p:cNvPr id="1215" name="Google Shape;1215;p67"/>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216" name="Google Shape;1216;p67"/>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217" name="Google Shape;1217;p67"/>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18" name="Google Shape;1218;p67"/>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219" name="Google Shape;1219;p67"/>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220" name="Google Shape;1220;p67"/>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68"/>
          <p:cNvSpPr txBox="1">
            <a:spLocks noGrp="1"/>
          </p:cNvSpPr>
          <p:nvPr>
            <p:ph type="title"/>
          </p:nvPr>
        </p:nvSpPr>
        <p:spPr>
          <a:xfrm>
            <a:off x="830580" y="6194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227" name="Google Shape;1227;p68"/>
          <p:cNvSpPr txBox="1">
            <a:spLocks noGrp="1"/>
          </p:cNvSpPr>
          <p:nvPr>
            <p:ph type="body" idx="2"/>
          </p:nvPr>
        </p:nvSpPr>
        <p:spPr>
          <a:xfrm>
            <a:off x="830580" y="14896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228" name="Google Shape;1228;p68"/>
          <p:cNvSpPr txBox="1">
            <a:spLocks noGrp="1"/>
          </p:cNvSpPr>
          <p:nvPr>
            <p:ph type="body" idx="1"/>
          </p:nvPr>
        </p:nvSpPr>
        <p:spPr>
          <a:xfrm>
            <a:off x="1019275" y="2814601"/>
            <a:ext cx="8419200" cy="5251500"/>
          </a:xfrm>
          <a:prstGeom prst="rect">
            <a:avLst/>
          </a:prstGeom>
          <a:noFill/>
          <a:ln>
            <a:noFill/>
          </a:ln>
        </p:spPr>
        <p:txBody>
          <a:bodyPr spcFirstLastPara="1" wrap="square" lIns="91425" tIns="45700" rIns="91425" bIns="45700" anchor="t" anchorCtr="0">
            <a:noAutofit/>
          </a:bodyPr>
          <a:lstStyle/>
          <a:p>
            <a:pPr marL="283110" lvl="0" indent="-283110"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Multiple supported formats, including:</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CSV Reader, CSV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Parquet Reader, Parquet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ORC Reader, ORC Writer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JSON Reader</a:t>
            </a:r>
            <a:endParaRPr/>
          </a:p>
          <a:p>
            <a:pPr marL="1240920" lvl="1" indent="-308721" algn="l" rtl="0">
              <a:lnSpc>
                <a:spcPct val="115000"/>
              </a:lnSpc>
              <a:spcBef>
                <a:spcPts val="0"/>
              </a:spcBef>
              <a:spcAft>
                <a:spcPts val="0"/>
              </a:spcAft>
              <a:buClr>
                <a:schemeClr val="lt2"/>
              </a:buClr>
              <a:buSzPts val="1920"/>
              <a:buFont typeface="Noto Sans Symbols"/>
              <a:buChar char="▸"/>
            </a:pPr>
            <a:r>
              <a:rPr lang="en-US"/>
              <a:t>Avro Reader</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0" lvl="0" indent="-283110" algn="l" rtl="0">
              <a:lnSpc>
                <a:spcPct val="90000"/>
              </a:lnSpc>
              <a:spcBef>
                <a:spcPts val="3000"/>
              </a:spcBef>
              <a:spcAft>
                <a:spcPts val="0"/>
              </a:spcAft>
              <a:buClr>
                <a:schemeClr val="lt2"/>
              </a:buClr>
              <a:buSzPts val="1920"/>
              <a:buFont typeface="Noto Sans Symbols"/>
              <a:buChar char="▸"/>
            </a:pPr>
            <a:r>
              <a:rPr lang="en-US"/>
              <a:t>Key is GPU-accelerating both parsing and decompression</a:t>
            </a:r>
            <a:endParaRPr/>
          </a:p>
          <a:p>
            <a:pPr marL="283110" lvl="0" indent="-283110" algn="l" rtl="0">
              <a:lnSpc>
                <a:spcPct val="90000"/>
              </a:lnSpc>
              <a:spcBef>
                <a:spcPts val="3000"/>
              </a:spcBef>
              <a:spcAft>
                <a:spcPts val="0"/>
              </a:spcAft>
              <a:buSzPts val="1920"/>
              <a:buChar char="▸"/>
            </a:pPr>
            <a:r>
              <a:rPr lang="en-US"/>
              <a:t>Benchmark:</a:t>
            </a:r>
            <a:endParaRPr/>
          </a:p>
          <a:p>
            <a:pPr marL="1240920" lvl="1" indent="-288401" algn="l" rtl="0">
              <a:lnSpc>
                <a:spcPct val="115000"/>
              </a:lnSpc>
              <a:spcBef>
                <a:spcPts val="0"/>
              </a:spcBef>
              <a:spcAft>
                <a:spcPts val="0"/>
              </a:spcAft>
              <a:buSzPts val="1600"/>
              <a:buChar char="▸"/>
            </a:pPr>
            <a:r>
              <a:rPr lang="en-US"/>
              <a:t>Dataset: NY Taxi dataset (Jan 2015)</a:t>
            </a:r>
            <a:endParaRPr/>
          </a:p>
          <a:p>
            <a:pPr marL="1240920" lvl="1" indent="-288401" algn="l" rtl="0">
              <a:lnSpc>
                <a:spcPct val="115000"/>
              </a:lnSpc>
              <a:spcBef>
                <a:spcPts val="0"/>
              </a:spcBef>
              <a:spcAft>
                <a:spcPts val="0"/>
              </a:spcAft>
              <a:buSzPts val="1600"/>
              <a:buChar char="▸"/>
            </a:pPr>
            <a:r>
              <a:rPr lang="en-US"/>
              <a:t>GPU: Single 32GB V100</a:t>
            </a:r>
            <a:endParaRPr/>
          </a:p>
          <a:p>
            <a:pPr marL="1240920" lvl="1" indent="-288401" algn="l" rtl="0">
              <a:lnSpc>
                <a:spcPct val="115000"/>
              </a:lnSpc>
              <a:spcBef>
                <a:spcPts val="0"/>
              </a:spcBef>
              <a:spcAft>
                <a:spcPts val="0"/>
              </a:spcAft>
              <a:buSzPts val="1600"/>
              <a:buChar char="▸"/>
            </a:pPr>
            <a:r>
              <a:rPr lang="en-US"/>
              <a:t>RAPIDS Version: 0.17</a:t>
            </a:r>
            <a:endParaRPr/>
          </a:p>
        </p:txBody>
      </p:sp>
      <p:pic>
        <p:nvPicPr>
          <p:cNvPr id="1229" name="Google Shape;1229;p68"/>
          <p:cNvPicPr preferRelativeResize="0"/>
          <p:nvPr/>
        </p:nvPicPr>
        <p:blipFill>
          <a:blip r:embed="rId3">
            <a:alphaModFix/>
          </a:blip>
          <a:stretch>
            <a:fillRect/>
          </a:stretch>
        </p:blipFill>
        <p:spPr>
          <a:xfrm>
            <a:off x="10336825" y="6040099"/>
            <a:ext cx="6141333" cy="3694176"/>
          </a:xfrm>
          <a:prstGeom prst="rect">
            <a:avLst/>
          </a:prstGeom>
          <a:noFill/>
          <a:ln>
            <a:noFill/>
          </a:ln>
        </p:spPr>
      </p:pic>
      <p:pic>
        <p:nvPicPr>
          <p:cNvPr id="1230" name="Google Shape;1230;p68"/>
          <p:cNvPicPr preferRelativeResize="0"/>
          <p:nvPr/>
        </p:nvPicPr>
        <p:blipFill>
          <a:blip r:embed="rId4">
            <a:alphaModFix/>
          </a:blip>
          <a:stretch>
            <a:fillRect/>
          </a:stretch>
        </p:blipFill>
        <p:spPr>
          <a:xfrm>
            <a:off x="10336825" y="2297849"/>
            <a:ext cx="6150709" cy="3694176"/>
          </a:xfrm>
          <a:prstGeom prst="rect">
            <a:avLst/>
          </a:prstGeom>
          <a:noFill/>
          <a:ln>
            <a:noFill/>
          </a:ln>
        </p:spPr>
      </p:pic>
      <p:sp>
        <p:nvSpPr>
          <p:cNvPr id="1231" name="Google Shape;1231;p68"/>
          <p:cNvSpPr txBox="1"/>
          <p:nvPr/>
        </p:nvSpPr>
        <p:spPr>
          <a:xfrm>
            <a:off x="13959300" y="4919450"/>
            <a:ext cx="503100" cy="3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Trebuchet MS"/>
                <a:ea typeface="Trebuchet MS"/>
                <a:cs typeface="Trebuchet MS"/>
                <a:sym typeface="Trebuchet MS"/>
              </a:rPr>
              <a:t>N/A</a:t>
            </a:r>
            <a:endParaRPr b="1">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6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cxnSp>
        <p:nvCxnSpPr>
          <p:cNvPr id="1242" name="Google Shape;1242;p7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43" name="Google Shape;1243;p7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44" name="Google Shape;1244;p7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245" name="Google Shape;1245;p70"/>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46" name="Google Shape;1246;p7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47" name="Google Shape;1247;p7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48" name="Google Shape;1248;p7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49" name="Google Shape;1249;p7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50" name="Google Shape;1250;p7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51" name="Google Shape;1251;p7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252" name="Google Shape;1252;p7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253" name="Google Shape;1253;p7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254" name="Google Shape;1254;p70"/>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5" name="Google Shape;1255;p70"/>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6" name="Google Shape;1256;p70"/>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57" name="Google Shape;1257;p70"/>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58" name="Google Shape;1258;p70"/>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259" name="Google Shape;1259;p7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60" name="Google Shape;1260;p7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261" name="Google Shape;1261;p7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262" name="Google Shape;1262;p70"/>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263" name="Google Shape;1263;p7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7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270" name="Google Shape;1270;p71"/>
          <p:cNvGrpSpPr/>
          <p:nvPr/>
        </p:nvGrpSpPr>
        <p:grpSpPr>
          <a:xfrm>
            <a:off x="10343976" y="4576351"/>
            <a:ext cx="7113495" cy="2357860"/>
            <a:chOff x="8564126" y="5863201"/>
            <a:chExt cx="7113495" cy="2357860"/>
          </a:xfrm>
        </p:grpSpPr>
        <p:grpSp>
          <p:nvGrpSpPr>
            <p:cNvPr id="1271" name="Google Shape;1271;p71"/>
            <p:cNvGrpSpPr/>
            <p:nvPr/>
          </p:nvGrpSpPr>
          <p:grpSpPr>
            <a:xfrm>
              <a:off x="8564126" y="5863201"/>
              <a:ext cx="7113495" cy="2357860"/>
              <a:chOff x="4143762" y="4397904"/>
              <a:chExt cx="10010548" cy="3318125"/>
            </a:xfrm>
          </p:grpSpPr>
          <p:pic>
            <p:nvPicPr>
              <p:cNvPr id="1272" name="Google Shape;1272;p7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273" name="Google Shape;1273;p7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274" name="Google Shape;1274;p7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275" name="Google Shape;1275;p7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276" name="Google Shape;1276;p71"/>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277" name="Google Shape;1277;p7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278" name="Google Shape;1278;p71"/>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279" name="Google Shape;1279;p71"/>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280" name="Google Shape;1280;p71"/>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281" name="Google Shape;1281;p71"/>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282" name="Google Shape;1282;p71"/>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283" name="Google Shape;1283;p71"/>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284" name="Google Shape;1284;p71"/>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285" name="Google Shape;1285;p71"/>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286" name="Google Shape;1286;p71"/>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287" name="Google Shape;1287;p71"/>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288" name="Google Shape;1288;p71"/>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289" name="Google Shape;1289;p71"/>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290" name="Google Shape;1290;p71"/>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291" name="Google Shape;1291;p71"/>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292" name="Google Shape;1292;p71"/>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293" name="Google Shape;1293;p71"/>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294" name="Google Shape;1294;p71"/>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295" name="Google Shape;1295;p71"/>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302" name="Google Shape;1302;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303" name="Google Shape;1303;p7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304" name="Google Shape;1304;p72"/>
          <p:cNvPicPr preferRelativeResize="0"/>
          <p:nvPr/>
        </p:nvPicPr>
        <p:blipFill rotWithShape="1">
          <a:blip r:embed="rId4">
            <a:alphaModFix/>
          </a:blip>
          <a:srcRect/>
          <a:stretch/>
        </p:blipFill>
        <p:spPr>
          <a:xfrm>
            <a:off x="9619246" y="3817567"/>
            <a:ext cx="2792976" cy="746510"/>
          </a:xfrm>
          <a:prstGeom prst="rect">
            <a:avLst/>
          </a:prstGeom>
          <a:noFill/>
          <a:ln>
            <a:noFill/>
          </a:ln>
        </p:spPr>
      </p:pic>
      <p:grpSp>
        <p:nvGrpSpPr>
          <p:cNvPr id="1305" name="Google Shape;1305;p72"/>
          <p:cNvGrpSpPr/>
          <p:nvPr/>
        </p:nvGrpSpPr>
        <p:grpSpPr>
          <a:xfrm>
            <a:off x="1847256" y="5748631"/>
            <a:ext cx="7677814" cy="3302759"/>
            <a:chOff x="1683354" y="5813946"/>
            <a:chExt cx="7677814" cy="3302759"/>
          </a:xfrm>
        </p:grpSpPr>
        <p:sp>
          <p:nvSpPr>
            <p:cNvPr id="1306" name="Google Shape;1306;p72"/>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7" name="Google Shape;1307;p72"/>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8" name="Google Shape;1308;p72"/>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09" name="Google Shape;1309;p72"/>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0" name="Google Shape;1310;p72"/>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1" name="Google Shape;1311;p72"/>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72"/>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3" name="Google Shape;1313;p72"/>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72"/>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5" name="Google Shape;1315;p72"/>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6" name="Google Shape;1316;p72"/>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72"/>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8" name="Google Shape;1318;p72"/>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9" name="Google Shape;1319;p72"/>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0" name="Google Shape;1320;p72"/>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72"/>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2" name="Google Shape;1322;p72"/>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3" name="Google Shape;1323;p72"/>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4" name="Google Shape;1324;p72"/>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5" name="Google Shape;1325;p72"/>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6" name="Google Shape;1326;p72"/>
            <p:cNvGrpSpPr/>
            <p:nvPr/>
          </p:nvGrpSpPr>
          <p:grpSpPr>
            <a:xfrm>
              <a:off x="7181155" y="6223378"/>
              <a:ext cx="168821" cy="1067025"/>
              <a:chOff x="7237213" y="6223378"/>
              <a:chExt cx="168821" cy="1067025"/>
            </a:xfrm>
          </p:grpSpPr>
          <p:cxnSp>
            <p:nvCxnSpPr>
              <p:cNvPr id="1327" name="Google Shape;1327;p72"/>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328" name="Google Shape;1328;p72"/>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329" name="Google Shape;1329;p72"/>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330" name="Google Shape;1330;p72"/>
            <p:cNvGrpSpPr/>
            <p:nvPr/>
          </p:nvGrpSpPr>
          <p:grpSpPr>
            <a:xfrm>
              <a:off x="7164399" y="5813947"/>
              <a:ext cx="1058722" cy="3302748"/>
              <a:chOff x="6713564" y="6223378"/>
              <a:chExt cx="693206" cy="1064526"/>
            </a:xfrm>
          </p:grpSpPr>
          <p:cxnSp>
            <p:nvCxnSpPr>
              <p:cNvPr id="1331" name="Google Shape;1331;p72"/>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332" name="Google Shape;1332;p72"/>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333" name="Google Shape;1333;p72"/>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334" name="Google Shape;1334;p72"/>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335" name="Google Shape;1335;p72"/>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336" name="Google Shape;1336;p72"/>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cxnSp>
        <p:nvCxnSpPr>
          <p:cNvPr id="1342" name="Google Shape;1342;p73"/>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343" name="Google Shape;1343;p73"/>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344" name="Google Shape;1344;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345" name="Google Shape;1345;p73"/>
          <p:cNvGrpSpPr/>
          <p:nvPr/>
        </p:nvGrpSpPr>
        <p:grpSpPr>
          <a:xfrm>
            <a:off x="1956903" y="3121826"/>
            <a:ext cx="14374193" cy="5681799"/>
            <a:chOff x="882436" y="3121826"/>
            <a:chExt cx="14374193" cy="5681799"/>
          </a:xfrm>
        </p:grpSpPr>
        <p:cxnSp>
          <p:nvCxnSpPr>
            <p:cNvPr id="1346" name="Google Shape;1346;p73"/>
            <p:cNvCxnSpPr>
              <a:stCxn id="1347"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348" name="Google Shape;1348;p73"/>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349" name="Google Shape;1349;p73"/>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50" name="Google Shape;1350;p73"/>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351" name="Google Shape;1351;p73"/>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347" name="Google Shape;1347;p73"/>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352" name="Google Shape;1352;p73"/>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353" name="Google Shape;1353;p73"/>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354" name="Google Shape;1354;p73"/>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355" name="Google Shape;1355;p73"/>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356" name="Google Shape;1356;p73"/>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357" name="Google Shape;1357;p73"/>
            <p:cNvGrpSpPr/>
            <p:nvPr/>
          </p:nvGrpSpPr>
          <p:grpSpPr>
            <a:xfrm>
              <a:off x="6493652" y="3121826"/>
              <a:ext cx="2407494" cy="408000"/>
              <a:chOff x="11223171" y="3574231"/>
              <a:chExt cx="2848023" cy="408000"/>
            </a:xfrm>
          </p:grpSpPr>
          <p:sp>
            <p:nvSpPr>
              <p:cNvPr id="1358" name="Google Shape;1358;p73"/>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359" name="Google Shape;1359;p73"/>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360" name="Google Shape;1360;p73"/>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361" name="Google Shape;1361;p73"/>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362" name="Google Shape;1362;p73"/>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63" name="Google Shape;1363;p73"/>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4" name="Google Shape;1364;p73"/>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5" name="Google Shape;1365;p73"/>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6" name="Google Shape;1366;p73"/>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7" name="Google Shape;1367;p73"/>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8" name="Google Shape;1368;p73"/>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69" name="Google Shape;1369;p73"/>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0" name="Google Shape;1370;p73"/>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1" name="Google Shape;1371;p73"/>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2" name="Google Shape;1372;p73"/>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3" name="Google Shape;1373;p73"/>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4" name="Google Shape;1374;p73"/>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5" name="Google Shape;1375;p73"/>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6" name="Google Shape;1376;p73"/>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7" name="Google Shape;1377;p73"/>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8" name="Google Shape;1378;p73"/>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79" name="Google Shape;1379;p73"/>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80" name="Google Shape;1380;p73"/>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1" name="Google Shape;1381;p73"/>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382" name="Google Shape;1382;p73"/>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83" name="Google Shape;1383;p73"/>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384" name="Google Shape;1384;p73"/>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385" name="Google Shape;1385;p73"/>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386" name="Google Shape;1386;p73"/>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387" name="Google Shape;1387;p73"/>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388" name="Google Shape;1388;p73"/>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389" name="Google Shape;1389;p73"/>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390" name="Google Shape;1390;p73"/>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391" name="Google Shape;1391;p73"/>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392" name="Google Shape;1392;p73"/>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393" name="Google Shape;1393;p73"/>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394" name="Google Shape;1394;p73"/>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395" name="Google Shape;1395;p73"/>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396" name="Google Shape;1396;p73"/>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397" name="Google Shape;1397;p73"/>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398" name="Google Shape;1398;p73"/>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399" name="Google Shape;1399;p73"/>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400" name="Google Shape;1400;p73"/>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401" name="Google Shape;1401;p73"/>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402" name="Google Shape;1402;p73"/>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403" name="Google Shape;1403;p73"/>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404" name="Google Shape;1404;p73"/>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405" name="Google Shape;1405;p73"/>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406" name="Google Shape;1406;p73"/>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pic>
        <p:nvPicPr>
          <p:cNvPr id="1412" name="Google Shape;1412;p74"/>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413" name="Google Shape;1413;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414" name="Google Shape;1414;p7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9"/>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208" name="Google Shape;208;p39"/>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09" name="Google Shape;209;p39"/>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210" name="Google Shape;210;p39"/>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11" name="Google Shape;211;p39"/>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212" name="Google Shape;212;p39"/>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13" name="Google Shape;213;p39"/>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14" name="Google Shape;214;p39"/>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15" name="Google Shape;215;p39"/>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16" name="Google Shape;216;p39"/>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17" name="Google Shape;217;p39"/>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218" name="Google Shape;218;p39"/>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219" name="Google Shape;219;p39"/>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220" name="Google Shape;220;p39"/>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221" name="Google Shape;221;p39"/>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22" name="Google Shape;222;p39"/>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223" name="Google Shape;223;p39"/>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24" name="Google Shape;224;p39"/>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25" name="Google Shape;225;p39"/>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226" name="Google Shape;226;p39"/>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227" name="Google Shape;227;p39"/>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228" name="Google Shape;228;p39"/>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229" name="Google Shape;229;p39"/>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230" name="Google Shape;230;p39"/>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231" name="Google Shape;231;p39"/>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232" name="Google Shape;232;p39"/>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233" name="Google Shape;233;p39"/>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234" name="Google Shape;234;p39"/>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235" name="Google Shape;235;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236" name="Google Shape;236;p3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75"/>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cxnSp>
        <p:nvCxnSpPr>
          <p:cNvPr id="1425" name="Google Shape;1425;p76"/>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426" name="Google Shape;1426;p76"/>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427" name="Google Shape;1427;p76"/>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428" name="Google Shape;1428;p76"/>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429" name="Google Shape;1429;p76"/>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430" name="Google Shape;1430;p76"/>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431" name="Google Shape;1431;p76"/>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432" name="Google Shape;1432;p76"/>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433" name="Google Shape;1433;p76"/>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434" name="Google Shape;1434;p76"/>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35" name="Google Shape;1435;p76"/>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436" name="Google Shape;1436;p76"/>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437" name="Google Shape;1437;p76"/>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8" name="Google Shape;1438;p76"/>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39" name="Google Shape;1439;p76"/>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440" name="Google Shape;1440;p76"/>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441" name="Google Shape;1441;p76"/>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442" name="Google Shape;1442;p76"/>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443" name="Google Shape;1443;p7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444" name="Google Shape;1444;p7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445" name="Google Shape;1445;p76"/>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446" name="Google Shape;1446;p76"/>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grpSp>
        <p:nvGrpSpPr>
          <p:cNvPr id="1452" name="Google Shape;1452;p77"/>
          <p:cNvGrpSpPr/>
          <p:nvPr/>
        </p:nvGrpSpPr>
        <p:grpSpPr>
          <a:xfrm>
            <a:off x="8257687" y="7555663"/>
            <a:ext cx="1789009" cy="1099934"/>
            <a:chOff x="718275" y="2951995"/>
            <a:chExt cx="2871216" cy="876886"/>
          </a:xfrm>
        </p:grpSpPr>
        <p:sp>
          <p:nvSpPr>
            <p:cNvPr id="1453" name="Google Shape;1453;p77"/>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4" name="Google Shape;1454;p77"/>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55" name="Google Shape;1455;p77"/>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6" name="Google Shape;1456;p77"/>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457" name="Google Shape;1457;p77"/>
          <p:cNvGrpSpPr/>
          <p:nvPr/>
        </p:nvGrpSpPr>
        <p:grpSpPr>
          <a:xfrm>
            <a:off x="7773676" y="6476262"/>
            <a:ext cx="2763160" cy="1129978"/>
            <a:chOff x="718275" y="2951995"/>
            <a:chExt cx="2871216" cy="878916"/>
          </a:xfrm>
        </p:grpSpPr>
        <p:sp>
          <p:nvSpPr>
            <p:cNvPr id="1458" name="Google Shape;1458;p77"/>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59" name="Google Shape;1459;p77"/>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0" name="Google Shape;1460;p77"/>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1" name="Google Shape;1461;p77"/>
          <p:cNvGrpSpPr/>
          <p:nvPr/>
        </p:nvGrpSpPr>
        <p:grpSpPr>
          <a:xfrm>
            <a:off x="7270059" y="5347833"/>
            <a:ext cx="3747988" cy="1190645"/>
            <a:chOff x="718275" y="2951995"/>
            <a:chExt cx="2871216" cy="920226"/>
          </a:xfrm>
        </p:grpSpPr>
        <p:sp>
          <p:nvSpPr>
            <p:cNvPr id="1462" name="Google Shape;1462;p77"/>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3" name="Google Shape;1463;p77"/>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4" name="Google Shape;1464;p77"/>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465" name="Google Shape;1465;p77"/>
          <p:cNvGrpSpPr/>
          <p:nvPr/>
        </p:nvGrpSpPr>
        <p:grpSpPr>
          <a:xfrm>
            <a:off x="6651735" y="3963361"/>
            <a:ext cx="4978578" cy="1440576"/>
            <a:chOff x="664025" y="2951993"/>
            <a:chExt cx="2973315" cy="1012888"/>
          </a:xfrm>
        </p:grpSpPr>
        <p:sp>
          <p:nvSpPr>
            <p:cNvPr id="1466" name="Google Shape;1466;p77"/>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7" name="Google Shape;1467;p77"/>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68" name="Google Shape;1468;p77"/>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69" name="Google Shape;1469;p77"/>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470" name="Google Shape;1470;p77"/>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471" name="Google Shape;1471;p77"/>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472" name="Google Shape;1472;p77"/>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473" name="Google Shape;1473;p77"/>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474" name="Google Shape;1474;p77"/>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475" name="Google Shape;1475;p77"/>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476" name="Google Shape;1476;p77"/>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477" name="Google Shape;1477;p77"/>
          <p:cNvGrpSpPr/>
          <p:nvPr/>
        </p:nvGrpSpPr>
        <p:grpSpPr>
          <a:xfrm>
            <a:off x="11067377" y="4325028"/>
            <a:ext cx="3701837" cy="3701837"/>
            <a:chOff x="11390113" y="5278309"/>
            <a:chExt cx="2475615" cy="2475615"/>
          </a:xfrm>
        </p:grpSpPr>
        <p:pic>
          <p:nvPicPr>
            <p:cNvPr id="1478" name="Google Shape;1478;p77"/>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479" name="Google Shape;1479;p77"/>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480" name="Google Shape;1480;p77"/>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481" name="Google Shape;1481;p77"/>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482" name="Google Shape;1482;p7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483" name="Google Shape;1483;p7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p78"/>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489" name="Google Shape;1489;p78"/>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490" name="Google Shape;1490;p78"/>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1" name="Google Shape;1491;p78"/>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492" name="Google Shape;1492;p78"/>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493" name="Google Shape;1493;p78"/>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494" name="Google Shape;1494;p78"/>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495" name="Google Shape;1495;p78"/>
          <p:cNvGrpSpPr/>
          <p:nvPr/>
        </p:nvGrpSpPr>
        <p:grpSpPr>
          <a:xfrm>
            <a:off x="3257565" y="6102323"/>
            <a:ext cx="6743058" cy="1688926"/>
            <a:chOff x="3257565" y="6227532"/>
            <a:chExt cx="6896245" cy="860397"/>
          </a:xfrm>
        </p:grpSpPr>
        <p:sp>
          <p:nvSpPr>
            <p:cNvPr id="1496" name="Google Shape;1496;p78"/>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497" name="Google Shape;1497;p78"/>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498" name="Google Shape;1498;p78"/>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499" name="Google Shape;1499;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grpSp>
        <p:nvGrpSpPr>
          <p:cNvPr id="1505" name="Google Shape;1505;p79"/>
          <p:cNvGrpSpPr/>
          <p:nvPr/>
        </p:nvGrpSpPr>
        <p:grpSpPr>
          <a:xfrm>
            <a:off x="2676939" y="3163679"/>
            <a:ext cx="5804452" cy="2685577"/>
            <a:chOff x="9925878" y="2310106"/>
            <a:chExt cx="7063900" cy="2358730"/>
          </a:xfrm>
        </p:grpSpPr>
        <p:sp>
          <p:nvSpPr>
            <p:cNvPr id="1506" name="Google Shape;1506;p79"/>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07" name="Google Shape;1507;p79"/>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08" name="Google Shape;1508;p79"/>
          <p:cNvGrpSpPr/>
          <p:nvPr/>
        </p:nvGrpSpPr>
        <p:grpSpPr>
          <a:xfrm>
            <a:off x="9805988" y="3163679"/>
            <a:ext cx="5804452" cy="2685577"/>
            <a:chOff x="9925878" y="2310106"/>
            <a:chExt cx="7063900" cy="2358730"/>
          </a:xfrm>
        </p:grpSpPr>
        <p:sp>
          <p:nvSpPr>
            <p:cNvPr id="1509" name="Google Shape;1509;p79"/>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10" name="Google Shape;1510;p79"/>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511" name="Google Shape;1511;p79"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12" name="Google Shape;1512;p79"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13" name="Google Shape;1513;p79"/>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4" name="Google Shape;1514;p79"/>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15" name="Google Shape;1515;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16" name="Google Shape;1516;p7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517" name="Google Shape;1517;p79"/>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518" name="Google Shape;1518;p79"/>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sklearn.cluster 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dbscan.fit_predict(X)</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grpSp>
        <p:nvGrpSpPr>
          <p:cNvPr id="1524" name="Google Shape;1524;p80"/>
          <p:cNvGrpSpPr/>
          <p:nvPr/>
        </p:nvGrpSpPr>
        <p:grpSpPr>
          <a:xfrm>
            <a:off x="2676939" y="3163679"/>
            <a:ext cx="5804452" cy="2685577"/>
            <a:chOff x="9925878" y="2310106"/>
            <a:chExt cx="7063900" cy="2358730"/>
          </a:xfrm>
        </p:grpSpPr>
        <p:sp>
          <p:nvSpPr>
            <p:cNvPr id="1525" name="Google Shape;1525;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6" name="Google Shape;1526;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527" name="Google Shape;1527;p80"/>
          <p:cNvGrpSpPr/>
          <p:nvPr/>
        </p:nvGrpSpPr>
        <p:grpSpPr>
          <a:xfrm>
            <a:off x="9805988" y="3163679"/>
            <a:ext cx="5804452" cy="2685577"/>
            <a:chOff x="9925878" y="2310106"/>
            <a:chExt cx="7063900" cy="2358730"/>
          </a:xfrm>
        </p:grpSpPr>
        <p:sp>
          <p:nvSpPr>
            <p:cNvPr id="1528" name="Google Shape;1528;p8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529" name="Google Shape;1529;p8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530" name="Google Shape;1530;p80"/>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531" name="Google Shape;1531;p80"/>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dbscan.fit_predict(X)</a:t>
            </a:r>
            <a:endParaRPr/>
          </a:p>
        </p:txBody>
      </p:sp>
      <p:pic>
        <p:nvPicPr>
          <p:cNvPr id="1532" name="Google Shape;1532;p80" descr="A close up of a map&#10;&#10;Description generated with high confidence"/>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533" name="Google Shape;1533;p80" descr="A close up of a map&#10;&#10;Description generated with high confidence"/>
          <p:cNvPicPr preferRelativeResize="0"/>
          <p:nvPr/>
        </p:nvPicPr>
        <p:blipFill rotWithShape="1">
          <a:blip r:embed="rId4" cstate="screen">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534" name="Google Shape;1534;p8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5" name="Google Shape;1535;p8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536" name="Google Shape;1536;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537" name="Google Shape;1537;p8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pic>
        <p:nvPicPr>
          <p:cNvPr id="1543" name="Google Shape;1543;p81"/>
          <p:cNvPicPr preferRelativeResize="0"/>
          <p:nvPr/>
        </p:nvPicPr>
        <p:blipFill rotWithShape="1">
          <a:blip r:embed="rId3">
            <a:alphaModFix/>
          </a:blip>
          <a:srcRect/>
          <a:stretch/>
        </p:blipFill>
        <p:spPr>
          <a:xfrm>
            <a:off x="3908307" y="3830503"/>
            <a:ext cx="3166505" cy="3395266"/>
          </a:xfrm>
          <a:prstGeom prst="rect">
            <a:avLst/>
          </a:prstGeom>
          <a:noFill/>
          <a:ln>
            <a:noFill/>
          </a:ln>
        </p:spPr>
      </p:pic>
      <p:sp>
        <p:nvSpPr>
          <p:cNvPr id="1544" name="Google Shape;1544;p81"/>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b="1" i="0" u="none" strike="noStrike" cap="none">
                <a:solidFill>
                  <a:schemeClr val="accent4"/>
                </a:solidFill>
                <a:latin typeface="Trebuchet MS"/>
                <a:ea typeface="Trebuchet MS"/>
                <a:cs typeface="Trebuchet MS"/>
                <a:sym typeface="Trebuchet MS"/>
              </a:rPr>
              <a:t>Random Forests</a:t>
            </a:r>
            <a:endParaRPr b="1"/>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a:t>
            </a:r>
            <a:r>
              <a:rPr lang="en-US" sz="1800" b="1" i="0" u="none" strike="noStrike" cap="none">
                <a:solidFill>
                  <a:schemeClr val="accent4"/>
                </a:solidFill>
                <a:latin typeface="Trebuchet MS"/>
                <a:ea typeface="Trebuchet MS"/>
                <a:cs typeface="Trebuchet MS"/>
                <a:sym typeface="Trebuchet MS"/>
              </a:rPr>
              <a:t>LARS</a:t>
            </a:r>
            <a:r>
              <a:rPr lang="en-US" sz="1800" i="0" u="none" strike="noStrike" cap="none">
                <a:solidFill>
                  <a:schemeClr val="accent4"/>
                </a:solidFill>
                <a:latin typeface="Trebuchet MS"/>
                <a:ea typeface="Trebuchet MS"/>
                <a:cs typeface="Trebuchet MS"/>
                <a:sym typeface="Trebuchet MS"/>
              </a:rPr>
              <a:t>/ElasticNet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 (</a:t>
            </a:r>
            <a:r>
              <a:rPr lang="en-US" sz="1800" b="1" i="0" u="none" strike="noStrike" cap="none">
                <a:solidFill>
                  <a:schemeClr val="accent4"/>
                </a:solidFill>
                <a:latin typeface="Trebuchet MS"/>
                <a:ea typeface="Trebuchet MS"/>
                <a:cs typeface="Trebuchet MS"/>
                <a:sym typeface="Trebuchet MS"/>
              </a:rPr>
              <a:t>exact </a:t>
            </a:r>
            <a:r>
              <a:rPr lang="en-US" sz="1800" b="1">
                <a:solidFill>
                  <a:schemeClr val="accent4"/>
                </a:solidFill>
                <a:latin typeface="Trebuchet MS"/>
                <a:ea typeface="Trebuchet MS"/>
                <a:cs typeface="Trebuchet MS"/>
                <a:sym typeface="Trebuchet MS"/>
              </a:rPr>
              <a:t>or approximate</a:t>
            </a:r>
            <a:r>
              <a:rPr lang="en-US" sz="1800">
                <a:solidFill>
                  <a:schemeClr val="accent4"/>
                </a:solidFill>
                <a:latin typeface="Trebuchet MS"/>
                <a:ea typeface="Trebuchet MS"/>
                <a:cs typeface="Trebuchet MS"/>
                <a:sym typeface="Trebuchet MS"/>
              </a:rPr>
              <a:t>)</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545" name="Google Shape;1545;p81"/>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b="1">
                <a:solidFill>
                  <a:schemeClr val="accent4"/>
                </a:solidFill>
                <a:latin typeface="Trebuchet MS"/>
                <a:ea typeface="Trebuchet MS"/>
                <a:cs typeface="Trebuchet MS"/>
                <a:sym typeface="Trebuchet MS"/>
              </a:rPr>
              <a:t>DBSCAN</a:t>
            </a:r>
            <a:endParaRPr b="1">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 (including iPCA)</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546" name="Google Shape;1546;p81"/>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547" name="Google Shape;1547;p81"/>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548" name="Google Shape;1548;p81"/>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549" name="Google Shape;1549;p81"/>
          <p:cNvSpPr txBox="1"/>
          <p:nvPr/>
        </p:nvSpPr>
        <p:spPr>
          <a:xfrm>
            <a:off x="11514152" y="5769555"/>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550" name="Google Shape;1550;p81"/>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551" name="Google Shape;1551;p81"/>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552" name="Google Shape;1552;p81"/>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553" name="Google Shape;1553;p81"/>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554" name="Google Shape;1554;p81"/>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555" name="Google Shape;1555;p81"/>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556" name="Google Shape;1556;p81"/>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557" name="Google Shape;1557;p8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558" name="Google Shape;1558;p8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559" name="Google Shape;1559;p81"/>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566" name="Google Shape;1566;p82"/>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567" name="Google Shape;1567;p82" title="Chart"/>
          <p:cNvPicPr preferRelativeResize="0"/>
          <p:nvPr/>
        </p:nvPicPr>
        <p:blipFill>
          <a:blip r:embed="rId3">
            <a:alphaModFix/>
          </a:blip>
          <a:stretch>
            <a:fillRect/>
          </a:stretch>
        </p:blipFill>
        <p:spPr>
          <a:xfrm>
            <a:off x="9581175" y="2718032"/>
            <a:ext cx="8706825" cy="5383718"/>
          </a:xfrm>
          <a:prstGeom prst="rect">
            <a:avLst/>
          </a:prstGeom>
          <a:noFill/>
          <a:ln>
            <a:noFill/>
          </a:ln>
        </p:spPr>
      </p:pic>
      <p:pic>
        <p:nvPicPr>
          <p:cNvPr id="1568" name="Google Shape;1568;p82" title="Chart"/>
          <p:cNvPicPr preferRelativeResize="0"/>
          <p:nvPr/>
        </p:nvPicPr>
        <p:blipFill>
          <a:blip r:embed="rId4">
            <a:alphaModFix/>
          </a:blip>
          <a:stretch>
            <a:fillRect/>
          </a:stretch>
        </p:blipFill>
        <p:spPr>
          <a:xfrm>
            <a:off x="409600" y="2767800"/>
            <a:ext cx="8867787" cy="54832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575" name="Google Shape;1575;p83"/>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576" name="Google Shape;1576;p8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577" name="Google Shape;1577;p83"/>
          <p:cNvGrpSpPr/>
          <p:nvPr/>
        </p:nvGrpSpPr>
        <p:grpSpPr>
          <a:xfrm>
            <a:off x="9244699" y="3619204"/>
            <a:ext cx="7831937" cy="5360277"/>
            <a:chOff x="9244699" y="3230340"/>
            <a:chExt cx="7831937" cy="5360277"/>
          </a:xfrm>
        </p:grpSpPr>
        <p:cxnSp>
          <p:nvCxnSpPr>
            <p:cNvPr id="1578" name="Google Shape;1578;p83"/>
            <p:cNvCxnSpPr>
              <a:stCxn id="1579"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580" name="Google Shape;1580;p83"/>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1" name="Google Shape;1581;p83"/>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582" name="Google Shape;1582;p83"/>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583" name="Google Shape;1583;p83"/>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4" name="Google Shape;1584;p83"/>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5" name="Google Shape;1585;p83"/>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6" name="Google Shape;1586;p83"/>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7" name="Google Shape;1587;p83"/>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8" name="Google Shape;1588;p83"/>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89" name="Google Shape;1589;p83"/>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590" name="Google Shape;1590;p83"/>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591" name="Google Shape;1591;p83"/>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579" name="Google Shape;1579;p83"/>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592" name="Google Shape;1592;p83"/>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593" name="Google Shape;1593;p83"/>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594" name="Google Shape;1594;p83"/>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595" name="Google Shape;1595;p83"/>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596" name="Google Shape;1596;p83"/>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597" name="Google Shape;1597;p83"/>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598" name="Google Shape;1598;p83"/>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599" name="Google Shape;1599;p83"/>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600" name="Google Shape;1600;p83"/>
            <p:cNvGrpSpPr/>
            <p:nvPr/>
          </p:nvGrpSpPr>
          <p:grpSpPr>
            <a:xfrm>
              <a:off x="10623746" y="3677486"/>
              <a:ext cx="6211253" cy="408000"/>
              <a:chOff x="9657011" y="3561874"/>
              <a:chExt cx="6211253" cy="408000"/>
            </a:xfrm>
          </p:grpSpPr>
          <p:sp>
            <p:nvSpPr>
              <p:cNvPr id="1601" name="Google Shape;1601;p83"/>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602" name="Google Shape;1602;p83"/>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603" name="Google Shape;1603;p83"/>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604" name="Google Shape;1604;p83"/>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605" name="Google Shape;1605;p83"/>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606" name="Google Shape;1606;p83"/>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607" name="Google Shape;1607;p83"/>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608" name="Google Shape;1608;p83"/>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609" name="Google Shape;1609;p83"/>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610" name="Google Shape;1610;p83"/>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84"/>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XGBoost 1.3.0</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Now supports Learning to Rank on GPU</a:t>
            </a:r>
            <a:endParaRPr sz="2400">
              <a:solidFill>
                <a:srgbClr val="868686"/>
              </a:solidFill>
              <a:latin typeface="Trebuchet MS"/>
              <a:ea typeface="Trebuchet MS"/>
              <a:cs typeface="Trebuchet MS"/>
              <a:sym typeface="Trebuchet MS"/>
            </a:endParaRPr>
          </a:p>
        </p:txBody>
      </p:sp>
      <p:sp>
        <p:nvSpPr>
          <p:cNvPr id="1616" name="Google Shape;1616;p8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617" name="Google Shape;1617;p84"/>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618" name="Google Shape;1618;p8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87550" y="3696767"/>
            <a:ext cx="9910149" cy="59976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242" name="Google Shape;242;p4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243" name="Google Shape;243;p40"/>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244" name="Google Shape;244;p40"/>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45" name="Google Shape;245;p40"/>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246" name="Google Shape;246;p40"/>
          <p:cNvGrpSpPr/>
          <p:nvPr/>
        </p:nvGrpSpPr>
        <p:grpSpPr>
          <a:xfrm>
            <a:off x="4457564" y="4507686"/>
            <a:ext cx="3387118" cy="3385062"/>
            <a:chOff x="41147" y="4310438"/>
            <a:chExt cx="3387118" cy="3385062"/>
          </a:xfrm>
        </p:grpSpPr>
        <p:sp>
          <p:nvSpPr>
            <p:cNvPr id="247" name="Google Shape;247;p40"/>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40"/>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40"/>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40"/>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40"/>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40"/>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40"/>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40"/>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40"/>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256" name="Google Shape;256;p40"/>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57" name="Google Shape;257;p40"/>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58" name="Google Shape;258;p40"/>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259" name="Google Shape;259;p40"/>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60" name="Google Shape;260;p40"/>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261" name="Google Shape;261;p40"/>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262" name="Google Shape;262;p40"/>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263" name="Google Shape;263;p40"/>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264" name="Google Shape;264;p40"/>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265" name="Google Shape;265;p40"/>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266" name="Google Shape;266;p40"/>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267" name="Google Shape;267;p40"/>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268" name="Google Shape;268;p40"/>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269" name="Google Shape;269;p40"/>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270" name="Google Shape;270;p40"/>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271" name="Google Shape;271;p40"/>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272" name="Google Shape;272;p40"/>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273" name="Google Shape;273;p40"/>
          <p:cNvGrpSpPr/>
          <p:nvPr/>
        </p:nvGrpSpPr>
        <p:grpSpPr>
          <a:xfrm>
            <a:off x="12278144" y="4781002"/>
            <a:ext cx="1102936" cy="1108006"/>
            <a:chOff x="15478450" y="3449957"/>
            <a:chExt cx="1657350" cy="1664968"/>
          </a:xfrm>
        </p:grpSpPr>
        <p:sp>
          <p:nvSpPr>
            <p:cNvPr id="274" name="Google Shape;274;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8" name="Google Shape;278;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9" name="Google Shape;279;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360" name="Google Shape;360;p40"/>
          <p:cNvGrpSpPr/>
          <p:nvPr/>
        </p:nvGrpSpPr>
        <p:grpSpPr>
          <a:xfrm>
            <a:off x="12278144" y="6544715"/>
            <a:ext cx="1102936" cy="1108006"/>
            <a:chOff x="15478450" y="3449957"/>
            <a:chExt cx="1657350" cy="1664968"/>
          </a:xfrm>
        </p:grpSpPr>
        <p:sp>
          <p:nvSpPr>
            <p:cNvPr id="361" name="Google Shape;361;p40"/>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40"/>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40"/>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40"/>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5" name="Google Shape;365;p40"/>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6" name="Google Shape;366;p40"/>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7" name="Google Shape;367;p40"/>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8" name="Google Shape;368;p40"/>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9" name="Google Shape;369;p40"/>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0" name="Google Shape;370;p40"/>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1" name="Google Shape;371;p40"/>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2" name="Google Shape;372;p40"/>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3" name="Google Shape;373;p40"/>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4" name="Google Shape;374;p40"/>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5" name="Google Shape;375;p40"/>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6" name="Google Shape;376;p40"/>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7" name="Google Shape;377;p40"/>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8" name="Google Shape;378;p40"/>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79" name="Google Shape;379;p40"/>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0" name="Google Shape;380;p40"/>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40"/>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40"/>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40"/>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40"/>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40"/>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40"/>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40"/>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40"/>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9" name="Google Shape;389;p40"/>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0" name="Google Shape;390;p40"/>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1" name="Google Shape;391;p40"/>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2" name="Google Shape;392;p40"/>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3" name="Google Shape;393;p40"/>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4" name="Google Shape;394;p40"/>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5" name="Google Shape;395;p40"/>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6" name="Google Shape;396;p40"/>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7" name="Google Shape;397;p40"/>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8" name="Google Shape;398;p40"/>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99" name="Google Shape;399;p40"/>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0" name="Google Shape;400;p40"/>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1" name="Google Shape;401;p40"/>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2" name="Google Shape;402;p40"/>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3" name="Google Shape;403;p40"/>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4" name="Google Shape;404;p40"/>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5" name="Google Shape;405;p40"/>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6" name="Google Shape;406;p40"/>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7" name="Google Shape;407;p40"/>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40"/>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40"/>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40"/>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40"/>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40"/>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40"/>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40"/>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40"/>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40"/>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40"/>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40"/>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40"/>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40"/>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40"/>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40"/>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40"/>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40"/>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40"/>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40"/>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40"/>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40"/>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40"/>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40"/>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40"/>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40"/>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40"/>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40"/>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40"/>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40"/>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40"/>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40"/>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40"/>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40"/>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40"/>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40"/>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40"/>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40"/>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40"/>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40"/>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47" name="Google Shape;447;p40"/>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448" name="Google Shape;448;p40"/>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449" name="Google Shape;449;p40"/>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450" name="Google Shape;450;p40"/>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451" name="Google Shape;451;p40"/>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85"/>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624" name="Google Shape;1624;p85"/>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a:t>
            </a:r>
            <a:r>
              <a:rPr lang="en-US" sz="2400">
                <a:solidFill>
                  <a:schemeClr val="accent4"/>
                </a:solidFill>
              </a:rPr>
              <a:t>25</a:t>
            </a:r>
            <a:r>
              <a:rPr lang="en-US" sz="2400">
                <a:solidFill>
                  <a:schemeClr val="accent4"/>
                </a:solidFill>
                <a:latin typeface="Arial"/>
                <a:ea typeface="Arial"/>
                <a:cs typeface="Arial"/>
                <a:sym typeface="Arial"/>
              </a:rPr>
              <a:t>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625" name="Google Shape;1625;p85"/>
          <p:cNvPicPr preferRelativeResize="0"/>
          <p:nvPr/>
        </p:nvPicPr>
        <p:blipFill>
          <a:blip r:embed="rId3">
            <a:alphaModFix/>
          </a:blip>
          <a:stretch>
            <a:fillRect/>
          </a:stretch>
        </p:blipFill>
        <p:spPr>
          <a:xfrm>
            <a:off x="6917530" y="2387044"/>
            <a:ext cx="11190419" cy="6294611"/>
          </a:xfrm>
          <a:prstGeom prst="rect">
            <a:avLst/>
          </a:prstGeom>
          <a:noFill/>
          <a:ln>
            <a:noFill/>
          </a:ln>
        </p:spPr>
      </p:pic>
      <p:sp>
        <p:nvSpPr>
          <p:cNvPr id="1626" name="Google Shape;1626;p85"/>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27" name="Google Shape;1627;p8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4559013" y="7254676"/>
            <a:ext cx="2244624" cy="864925"/>
          </a:xfrm>
          <a:prstGeom prst="rect">
            <a:avLst/>
          </a:prstGeom>
          <a:noFill/>
          <a:ln>
            <a:noFill/>
          </a:ln>
        </p:spPr>
      </p:pic>
      <p:pic>
        <p:nvPicPr>
          <p:cNvPr id="1628" name="Google Shape;1628;p8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0955550" y="8362625"/>
            <a:ext cx="1943090" cy="1295400"/>
          </a:xfrm>
          <a:prstGeom prst="rect">
            <a:avLst/>
          </a:prstGeom>
          <a:noFill/>
          <a:ln>
            <a:noFill/>
          </a:ln>
        </p:spPr>
      </p:pic>
      <p:pic>
        <p:nvPicPr>
          <p:cNvPr id="1629" name="Google Shape;1629;p85"/>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13747700" y="8180512"/>
            <a:ext cx="1545450" cy="1354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8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635" name="Google Shape;1635;p8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636" name="Google Shape;1636;p8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91542" y="3634213"/>
            <a:ext cx="16504914" cy="4402183"/>
          </a:xfrm>
          <a:prstGeom prst="rect">
            <a:avLst/>
          </a:prstGeom>
          <a:noFill/>
          <a:ln>
            <a:noFill/>
          </a:ln>
        </p:spPr>
      </p:pic>
      <p:sp>
        <p:nvSpPr>
          <p:cNvPr id="1637" name="Google Shape;1637;p86"/>
          <p:cNvSpPr/>
          <p:nvPr/>
        </p:nvSpPr>
        <p:spPr>
          <a:xfrm>
            <a:off x="2219875" y="8561400"/>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3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300">
                <a:solidFill>
                  <a:schemeClr val="lt1"/>
                </a:solidFill>
                <a:latin typeface="Arial"/>
                <a:ea typeface="Arial"/>
                <a:cs typeface="Arial"/>
                <a:sym typeface="Arial"/>
              </a:rPr>
            </a:br>
            <a:br>
              <a:rPr lang="en-US" sz="1300">
                <a:solidFill>
                  <a:schemeClr val="lt1"/>
                </a:solidFill>
                <a:latin typeface="Arial"/>
                <a:ea typeface="Arial"/>
                <a:cs typeface="Arial"/>
                <a:sym typeface="Arial"/>
              </a:rPr>
            </a:br>
            <a:r>
              <a:rPr lang="en-US" sz="1300">
                <a:solidFill>
                  <a:srgbClr val="3C4043"/>
                </a:solidFill>
                <a:latin typeface="Roboto"/>
                <a:ea typeface="Roboto"/>
                <a:cs typeface="Roboto"/>
                <a:sym typeface="Roboto"/>
              </a:rPr>
              <a:t>GPU nodes: 10x Standard_NC6s_v3, 1 V100 16G, vCPU 6 memory 112G, Xeon E5-2690 v4 (Broadwell) - $3.366/hour</a:t>
            </a:r>
            <a:br>
              <a:rPr lang="en-US" sz="1300">
                <a:solidFill>
                  <a:schemeClr val="lt1"/>
                </a:solidFill>
                <a:latin typeface="Arial"/>
                <a:ea typeface="Arial"/>
                <a:cs typeface="Arial"/>
                <a:sym typeface="Arial"/>
              </a:rPr>
            </a:br>
            <a:r>
              <a:rPr lang="en-US" sz="1300">
                <a:solidFill>
                  <a:srgbClr val="3C4043"/>
                </a:solidFill>
                <a:latin typeface="Roboto"/>
                <a:ea typeface="Roboto"/>
                <a:cs typeface="Roboto"/>
                <a:sym typeface="Roboto"/>
              </a:rPr>
              <a:t>CPU nodes: 10x Standard_DS5_v2, vCPU 16 memory 56G, Xeon E5-2673 v3 (Haswell) or v4 (Broadwell) - $1.017/hour"</a:t>
            </a:r>
            <a:endParaRPr sz="1300">
              <a:solidFill>
                <a:schemeClr val="lt1"/>
              </a:solidFill>
              <a:latin typeface="Arial"/>
              <a:ea typeface="Arial"/>
              <a:cs typeface="Arial"/>
              <a:sym typeface="Arial"/>
            </a:endParaRPr>
          </a:p>
        </p:txBody>
      </p:sp>
      <p:sp>
        <p:nvSpPr>
          <p:cNvPr id="1638" name="Google Shape;1638;p86"/>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639" name="Google Shape;1639;p86"/>
          <p:cNvSpPr txBox="1"/>
          <p:nvPr/>
        </p:nvSpPr>
        <p:spPr>
          <a:xfrm rot="-5400000">
            <a:off x="8934150" y="5310625"/>
            <a:ext cx="13677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Runtime (Hours)</a:t>
            </a:r>
            <a:endParaRPr sz="1200">
              <a:latin typeface="Verdana"/>
              <a:ea typeface="Verdana"/>
              <a:cs typeface="Verdana"/>
              <a:sym typeface="Verdan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87"/>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0.18 includes experimental </a:t>
            </a:r>
            <a:r>
              <a:rPr lang="en-US" u="sng">
                <a:solidFill>
                  <a:schemeClr val="hlink"/>
                </a:solidFill>
                <a:hlinkClick r:id="rId5"/>
              </a:rPr>
              <a:t>Kernel and Permutation explainers</a:t>
            </a:r>
            <a:r>
              <a:rPr lang="en-US"/>
              <a:t> for black box models</a:t>
            </a:r>
            <a:endParaRPr/>
          </a:p>
        </p:txBody>
      </p:sp>
      <p:sp>
        <p:nvSpPr>
          <p:cNvPr id="1646" name="Google Shape;1646;p8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647" name="Google Shape;1647;p8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648" name="Google Shape;1648;p87" title="Chart"/>
          <p:cNvPicPr preferRelativeResize="0"/>
          <p:nvPr/>
        </p:nvPicPr>
        <p:blipFill>
          <a:blip r:embed="rId6">
            <a:alphaModFix/>
          </a:blip>
          <a:stretch>
            <a:fillRect/>
          </a:stretch>
        </p:blipFill>
        <p:spPr>
          <a:xfrm>
            <a:off x="8583725" y="3505049"/>
            <a:ext cx="9383625" cy="5802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graphicFrame>
        <p:nvGraphicFramePr>
          <p:cNvPr id="1653" name="Google Shape;1653;p88"/>
          <p:cNvGraphicFramePr/>
          <p:nvPr/>
        </p:nvGraphicFramePr>
        <p:xfrm>
          <a:off x="2617968" y="3105438"/>
          <a:ext cx="12712425" cy="6004560"/>
        </p:xfrm>
        <a:graphic>
          <a:graphicData uri="http://schemas.openxmlformats.org/drawingml/2006/table">
            <a:tbl>
              <a:tblPr firstRow="1" bandRow="1">
                <a:noFill/>
                <a:tableStyleId>{5CF32BBF-6280-4FE2-93AE-75517023D2FA}</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654" name="Google Shape;1654;p8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Overview of cuML Algorithms</a:t>
            </a:r>
            <a:endParaRPr/>
          </a:p>
        </p:txBody>
      </p:sp>
      <p:sp>
        <p:nvSpPr>
          <p:cNvPr id="1655" name="Google Shape;1655;p8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0.18 - February 2021</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8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cxnSp>
        <p:nvCxnSpPr>
          <p:cNvPr id="1666" name="Google Shape;1666;p9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667" name="Google Shape;1667;p9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668" name="Google Shape;1668;p9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669" name="Google Shape;1669;p9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670" name="Google Shape;1670;p9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671" name="Google Shape;1671;p90"/>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672" name="Google Shape;1672;p9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673" name="Google Shape;1673;p9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674" name="Google Shape;1674;p9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675" name="Google Shape;1675;p9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676" name="Google Shape;1676;p9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77" name="Google Shape;1677;p9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678" name="Google Shape;1678;p90"/>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79" name="Google Shape;1679;p90"/>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0" name="Google Shape;1680;p90"/>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681" name="Google Shape;1681;p90"/>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682" name="Google Shape;1682;p90"/>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683" name="Google Shape;1683;p9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684" name="Google Shape;1684;p9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685" name="Google Shape;1685;p9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686" name="Google Shape;1686;p90"/>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687" name="Google Shape;1687;p9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9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694" name="Google Shape;1694;p91"/>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a:p>
            <a:pPr marL="0" lvl="0" indent="0" algn="l" rtl="0">
              <a:lnSpc>
                <a:spcPct val="90000"/>
              </a:lnSpc>
              <a:spcBef>
                <a:spcPts val="1000"/>
              </a:spcBef>
              <a:spcAft>
                <a:spcPts val="0"/>
              </a:spcAft>
              <a:buNone/>
            </a:pPr>
            <a:endParaRPr/>
          </a:p>
          <a:p>
            <a:pPr marL="0" lvl="0" indent="0" algn="l" rtl="0">
              <a:spcBef>
                <a:spcPts val="2000"/>
              </a:spcBef>
              <a:spcAft>
                <a:spcPts val="0"/>
              </a:spcAft>
              <a:buClr>
                <a:schemeClr val="dk1"/>
              </a:buClr>
              <a:buSzPts val="2240"/>
              <a:buFont typeface="Arial"/>
              <a:buNone/>
            </a:pPr>
            <a:r>
              <a:rPr lang="en-US" sz="2800">
                <a:solidFill>
                  <a:schemeClr val="lt2"/>
                </a:solidFill>
              </a:rPr>
              <a:t>Scaling without changing API</a:t>
            </a:r>
            <a:endParaRPr sz="2800">
              <a:solidFill>
                <a:schemeClr val="lt2"/>
              </a:solidFill>
            </a:endParaRPr>
          </a:p>
          <a:p>
            <a:pPr marL="283110" lvl="0" indent="-283110" algn="l" rtl="0">
              <a:spcBef>
                <a:spcPts val="1000"/>
              </a:spcBef>
              <a:spcAft>
                <a:spcPts val="0"/>
              </a:spcAft>
              <a:buSzPts val="1920"/>
              <a:buChar char="▸"/>
            </a:pPr>
            <a:r>
              <a:rPr lang="en-US"/>
              <a:t>Scale without having to rewrite workflow</a:t>
            </a:r>
            <a:endParaRPr/>
          </a:p>
        </p:txBody>
      </p:sp>
      <p:sp>
        <p:nvSpPr>
          <p:cNvPr id="1695" name="Google Shape;1695;p91"/>
          <p:cNvSpPr txBox="1">
            <a:spLocks noGrp="1"/>
          </p:cNvSpPr>
          <p:nvPr>
            <p:ph type="body" idx="2"/>
          </p:nvPr>
        </p:nvSpPr>
        <p:spPr>
          <a:xfrm>
            <a:off x="882080" y="2365160"/>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696" name="Google Shape;1696;p91"/>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Compatibility</a:t>
            </a:r>
            <a:endParaRPr sz="2800">
              <a:solidFill>
                <a:srgbClr val="7400FF"/>
              </a:solidFill>
            </a:endParaRPr>
          </a:p>
          <a:p>
            <a:pPr marL="283110" lvl="0" indent="-283110" algn="l" rtl="0">
              <a:spcBef>
                <a:spcPts val="1000"/>
              </a:spcBef>
              <a:spcAft>
                <a:spcPts val="0"/>
              </a:spcAft>
              <a:buSzPts val="1920"/>
              <a:buChar char="▸"/>
            </a:pPr>
            <a:r>
              <a:rPr lang="en-US"/>
              <a:t>Accepts NetworkX graph</a:t>
            </a:r>
            <a:endParaRPr/>
          </a:p>
          <a:p>
            <a:pPr marL="283110" lvl="0" indent="-283110" algn="l" rtl="0">
              <a:spcBef>
                <a:spcPts val="1000"/>
              </a:spcBef>
              <a:spcAft>
                <a:spcPts val="0"/>
              </a:spcAft>
              <a:buSzPts val="1920"/>
              <a:buChar char="▸"/>
            </a:pPr>
            <a:r>
              <a:rPr lang="en-US"/>
              <a:t>Accepts SciPy and CuPy Sparse Matrix </a:t>
            </a:r>
            <a:endParaRPr/>
          </a:p>
          <a:p>
            <a:pPr marL="0" lvl="0" indent="0" algn="l" rtl="0">
              <a:lnSpc>
                <a:spcPct val="90000"/>
              </a:lnSpc>
              <a:spcBef>
                <a:spcPts val="2000"/>
              </a:spcBef>
              <a:spcAft>
                <a:spcPts val="0"/>
              </a:spcAft>
              <a:buNone/>
            </a:pPr>
            <a:endParaRPr sz="2800">
              <a:solidFill>
                <a:srgbClr val="7400FF"/>
              </a:solidFill>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92"/>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702" name="Google Shape;1702;p92"/>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703" name="Google Shape;1703;p92"/>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04" name="Google Shape;1704;p92"/>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705" name="Google Shape;1705;p92"/>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706" name="Google Shape;1706;p92"/>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07" name="Google Shape;1707;p92"/>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708" name="Google Shape;1708;p92"/>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709" name="Google Shape;1709;p92"/>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710" name="Google Shape;1710;p92"/>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711" name="Google Shape;1711;p92"/>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712" name="Google Shape;1712;p92"/>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713" name="Google Shape;1713;p92"/>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714" name="Google Shape;1714;p9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9"/>
        <p:cNvGrpSpPr/>
        <p:nvPr/>
      </p:nvGrpSpPr>
      <p:grpSpPr>
        <a:xfrm>
          <a:off x="0" y="0"/>
          <a:ext cx="0" cy="0"/>
          <a:chOff x="0" y="0"/>
          <a:chExt cx="0" cy="0"/>
        </a:xfrm>
      </p:grpSpPr>
      <p:sp>
        <p:nvSpPr>
          <p:cNvPr id="1720" name="Google Shape;1720;p93"/>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(Multi-GPU)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721" name="Google Shape;1721;p93"/>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722" name="Google Shape;1722;p93"/>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(Multi-GPU)</a:t>
            </a:r>
            <a:endParaRPr sz="1800">
              <a:solidFill>
                <a:schemeClr val="accent4"/>
              </a:solidFill>
              <a:latin typeface="Trebuchet MS"/>
              <a:ea typeface="Trebuchet MS"/>
              <a:cs typeface="Trebuchet MS"/>
              <a:sym typeface="Trebuchet MS"/>
            </a:endParaRPr>
          </a:p>
        </p:txBody>
      </p:sp>
      <p:sp>
        <p:nvSpPr>
          <p:cNvPr id="1723" name="Google Shape;1723;p93"/>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 (Multi-GPU)</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724" name="Google Shape;1724;p93"/>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725" name="Google Shape;1725;p93"/>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 (</a:t>
            </a:r>
            <a:r>
              <a:rPr lang="en-US" sz="1800">
                <a:solidFill>
                  <a:schemeClr val="accent4"/>
                </a:solidFill>
                <a:latin typeface="Trebuchet MS"/>
                <a:ea typeface="Trebuchet MS"/>
                <a:cs typeface="Trebuchet MS"/>
                <a:sym typeface="Trebuchet MS"/>
              </a:rPr>
              <a:t>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726" name="Google Shape;1726;p93"/>
          <p:cNvPicPr preferRelativeResize="0"/>
          <p:nvPr/>
        </p:nvPicPr>
        <p:blipFill rotWithShape="1">
          <a:blip r:embed="rId3">
            <a:alphaModFix/>
          </a:blip>
          <a:srcRect/>
          <a:stretch/>
        </p:blipFill>
        <p:spPr>
          <a:xfrm>
            <a:off x="662247" y="337390"/>
            <a:ext cx="3711400" cy="3711437"/>
          </a:xfrm>
          <a:prstGeom prst="rect">
            <a:avLst/>
          </a:prstGeom>
          <a:noFill/>
          <a:ln>
            <a:noFill/>
          </a:ln>
        </p:spPr>
      </p:pic>
      <p:sp>
        <p:nvSpPr>
          <p:cNvPr id="1727" name="Google Shape;1727;p93"/>
          <p:cNvSpPr txBox="1"/>
          <p:nvPr/>
        </p:nvSpPr>
        <p:spPr>
          <a:xfrm>
            <a:off x="461900" y="8016925"/>
            <a:ext cx="2942100" cy="9849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NetworkX converters</a:t>
            </a:r>
            <a:endParaRPr sz="1800">
              <a:solidFill>
                <a:schemeClr val="accent4"/>
              </a:solidFill>
              <a:latin typeface="Trebuchet MS"/>
              <a:ea typeface="Trebuchet MS"/>
              <a:cs typeface="Trebuchet MS"/>
              <a:sym typeface="Trebuchet MS"/>
            </a:endParaRPr>
          </a:p>
        </p:txBody>
      </p:sp>
      <p:sp>
        <p:nvSpPr>
          <p:cNvPr id="1728" name="Google Shape;1728;p93"/>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729" name="Google Shape;1729;p93"/>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730" name="Google Shape;1730;p93"/>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731" name="Google Shape;1731;p93"/>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732" name="Google Shape;1732;p93"/>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733" name="Google Shape;1733;p93"/>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734" name="Google Shape;1734;p93"/>
          <p:cNvSpPr/>
          <p:nvPr/>
        </p:nvSpPr>
        <p:spPr>
          <a:xfrm>
            <a:off x="3524725" y="7934046"/>
            <a:ext cx="3582900" cy="10758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735" name="Google Shape;1735;p93"/>
          <p:cNvSpPr/>
          <p:nvPr/>
        </p:nvSpPr>
        <p:spPr>
          <a:xfrm>
            <a:off x="3524725" y="6291248"/>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736" name="Google Shape;1736;p93"/>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737" name="Google Shape;1737;p9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738" name="Google Shape;1738;p93"/>
          <p:cNvSpPr txBox="1"/>
          <p:nvPr/>
        </p:nvSpPr>
        <p:spPr>
          <a:xfrm>
            <a:off x="461903" y="63359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b="1">
                <a:solidFill>
                  <a:schemeClr val="accent4"/>
                </a:solidFill>
                <a:latin typeface="Trebuchet MS"/>
                <a:ea typeface="Trebuchet MS"/>
                <a:cs typeface="Trebuchet MS"/>
                <a:sym typeface="Trebuchet MS"/>
              </a:rPr>
              <a:t>Egonet</a:t>
            </a:r>
            <a:endParaRPr sz="1800" b="1">
              <a:solidFill>
                <a:schemeClr val="accent4"/>
              </a:solidFill>
              <a:latin typeface="Trebuchet MS"/>
              <a:ea typeface="Trebuchet MS"/>
              <a:cs typeface="Trebuchet MS"/>
              <a:sym typeface="Trebuchet MS"/>
            </a:endParaRPr>
          </a:p>
        </p:txBody>
      </p:sp>
      <p:sp>
        <p:nvSpPr>
          <p:cNvPr id="1739" name="Google Shape;1739;p93"/>
          <p:cNvSpPr/>
          <p:nvPr/>
        </p:nvSpPr>
        <p:spPr>
          <a:xfrm>
            <a:off x="3524725" y="548957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Tree</a:t>
            </a:r>
            <a:endParaRPr sz="2000" b="0" i="0" u="none" strike="noStrike" cap="none">
              <a:solidFill>
                <a:srgbClr val="FFFFFF"/>
              </a:solidFill>
              <a:latin typeface="Trebuchet MS"/>
              <a:ea typeface="Trebuchet MS"/>
              <a:cs typeface="Trebuchet MS"/>
              <a:sym typeface="Trebuchet MS"/>
            </a:endParaRPr>
          </a:p>
        </p:txBody>
      </p:sp>
      <p:sp>
        <p:nvSpPr>
          <p:cNvPr id="1740" name="Google Shape;1740;p93"/>
          <p:cNvSpPr txBox="1"/>
          <p:nvPr/>
        </p:nvSpPr>
        <p:spPr>
          <a:xfrm>
            <a:off x="524178" y="5573725"/>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Minimum Spanning Tree</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Maximum Spanning Tree</a:t>
            </a:r>
            <a:endParaRPr sz="1800">
              <a:solidFill>
                <a:schemeClr val="accent4"/>
              </a:solidFill>
              <a:latin typeface="Trebuchet MS"/>
              <a:ea typeface="Trebuchet MS"/>
              <a:cs typeface="Trebuchet MS"/>
              <a:sym typeface="Trebuchet MS"/>
            </a:endParaRPr>
          </a:p>
        </p:txBody>
      </p:sp>
      <p:sp>
        <p:nvSpPr>
          <p:cNvPr id="1741" name="Google Shape;1741;p93"/>
          <p:cNvSpPr/>
          <p:nvPr/>
        </p:nvSpPr>
        <p:spPr>
          <a:xfrm>
            <a:off x="3524725" y="7092936"/>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Other</a:t>
            </a:r>
            <a:endParaRPr sz="2000" b="0" i="0" u="none" strike="noStrike" cap="none">
              <a:solidFill>
                <a:srgbClr val="FFFFFF"/>
              </a:solidFill>
              <a:latin typeface="Trebuchet MS"/>
              <a:ea typeface="Trebuchet MS"/>
              <a:cs typeface="Trebuchet MS"/>
              <a:sym typeface="Trebuchet MS"/>
            </a:endParaRPr>
          </a:p>
        </p:txBody>
      </p:sp>
      <p:sp>
        <p:nvSpPr>
          <p:cNvPr id="1742" name="Google Shape;1742;p93"/>
          <p:cNvSpPr txBox="1"/>
          <p:nvPr/>
        </p:nvSpPr>
        <p:spPr>
          <a:xfrm>
            <a:off x="524175" y="7157700"/>
            <a:ext cx="2942100" cy="56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Hungarian Algorithm</a:t>
            </a:r>
            <a:endParaRPr sz="1800">
              <a:solidFill>
                <a:schemeClr val="accent4"/>
              </a:solidFill>
              <a:latin typeface="Trebuchet MS"/>
              <a:ea typeface="Trebuchet MS"/>
              <a:cs typeface="Trebuchet MS"/>
              <a:sym typeface="Trebuchet MS"/>
            </a:endParaRPr>
          </a:p>
        </p:txBody>
      </p:sp>
      <p:sp>
        <p:nvSpPr>
          <p:cNvPr id="1743" name="Google Shape;1743;p93"/>
          <p:cNvSpPr/>
          <p:nvPr/>
        </p:nvSpPr>
        <p:spPr>
          <a:xfrm>
            <a:off x="3510400" y="4632211"/>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Routing</a:t>
            </a:r>
            <a:endParaRPr sz="2000" b="0" i="0" u="none" strike="noStrike" cap="none">
              <a:solidFill>
                <a:srgbClr val="FFFFFF"/>
              </a:solidFill>
              <a:latin typeface="Trebuchet MS"/>
              <a:ea typeface="Trebuchet MS"/>
              <a:cs typeface="Trebuchet MS"/>
              <a:sym typeface="Trebuchet MS"/>
            </a:endParaRPr>
          </a:p>
        </p:txBody>
      </p:sp>
      <p:sp>
        <p:nvSpPr>
          <p:cNvPr id="1744" name="Google Shape;1744;p93"/>
          <p:cNvSpPr txBox="1"/>
          <p:nvPr/>
        </p:nvSpPr>
        <p:spPr>
          <a:xfrm>
            <a:off x="509853" y="4716363"/>
            <a:ext cx="2942100" cy="708000"/>
          </a:xfrm>
          <a:prstGeom prst="rect">
            <a:avLst/>
          </a:prstGeom>
          <a:noFill/>
          <a:ln>
            <a:noFill/>
          </a:ln>
        </p:spPr>
        <p:txBody>
          <a:bodyPr spcFirstLastPara="1" wrap="square" lIns="152375" tIns="76150" rIns="152375" bIns="76150" anchor="ctr" anchorCtr="0">
            <a:noAutofit/>
          </a:bodyPr>
          <a:lstStyle/>
          <a:p>
            <a:pPr marL="0" lvl="0" indent="0" algn="r" rtl="0">
              <a:lnSpc>
                <a:spcPct val="90000"/>
              </a:lnSpc>
              <a:spcBef>
                <a:spcPts val="0"/>
              </a:spcBef>
              <a:spcAft>
                <a:spcPts val="0"/>
              </a:spcAft>
              <a:buClr>
                <a:schemeClr val="dk2"/>
              </a:buClr>
              <a:buFont typeface="Arial"/>
              <a:buNone/>
            </a:pPr>
            <a:r>
              <a:rPr lang="en-US" sz="1800" b="1">
                <a:solidFill>
                  <a:schemeClr val="accent4"/>
                </a:solidFill>
                <a:latin typeface="Trebuchet MS"/>
                <a:ea typeface="Trebuchet MS"/>
                <a:cs typeface="Trebuchet MS"/>
                <a:sym typeface="Trebuchet MS"/>
              </a:rPr>
              <a:t>Traveling Salesman</a:t>
            </a:r>
            <a:endParaRPr sz="1800" b="1">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pic>
        <p:nvPicPr>
          <p:cNvPr id="1749" name="Google Shape;1749;p94" title="Chart"/>
          <p:cNvPicPr preferRelativeResize="0"/>
          <p:nvPr/>
        </p:nvPicPr>
        <p:blipFill>
          <a:blip r:embed="rId3">
            <a:alphaModFix/>
          </a:blip>
          <a:stretch>
            <a:fillRect/>
          </a:stretch>
        </p:blipFill>
        <p:spPr>
          <a:xfrm>
            <a:off x="471500" y="2255975"/>
            <a:ext cx="11343270" cy="7023900"/>
          </a:xfrm>
          <a:prstGeom prst="rect">
            <a:avLst/>
          </a:prstGeom>
          <a:noFill/>
          <a:ln>
            <a:noFill/>
          </a:ln>
        </p:spPr>
      </p:pic>
      <p:sp>
        <p:nvSpPr>
          <p:cNvPr id="1750" name="Google Shape;1750;p94"/>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751" name="Google Shape;1751;p94"/>
          <p:cNvGraphicFramePr/>
          <p:nvPr/>
        </p:nvGraphicFramePr>
        <p:xfrm>
          <a:off x="12105670" y="4739234"/>
          <a:ext cx="5815575" cy="2042160"/>
        </p:xfrm>
        <a:graphic>
          <a:graphicData uri="http://schemas.openxmlformats.org/drawingml/2006/table">
            <a:tbl>
              <a:tblPr firstRow="1" bandRow="1">
                <a:noFill/>
                <a:tableStyleId>{5CF32BBF-6280-4FE2-93AE-75517023D2FA}</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22,190,596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752" name="Google Shape;1752;p94"/>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457" name="Google Shape;457;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458" name="Google Shape;458;p41"/>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459" name="Google Shape;459;p41"/>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60" name="Google Shape;460;p41"/>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461" name="Google Shape;461;p41"/>
          <p:cNvGrpSpPr/>
          <p:nvPr/>
        </p:nvGrpSpPr>
        <p:grpSpPr>
          <a:xfrm>
            <a:off x="4457564" y="4507686"/>
            <a:ext cx="3387118" cy="3385062"/>
            <a:chOff x="41147" y="4310438"/>
            <a:chExt cx="3387118" cy="3385062"/>
          </a:xfrm>
        </p:grpSpPr>
        <p:sp>
          <p:nvSpPr>
            <p:cNvPr id="462" name="Google Shape;462;p41"/>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41"/>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41"/>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41"/>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41"/>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41"/>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41"/>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41"/>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41"/>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471" name="Google Shape;471;p41"/>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72" name="Google Shape;472;p41"/>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473" name="Google Shape;473;p41"/>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474" name="Google Shape;474;p41"/>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475" name="Google Shape;475;p41"/>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476" name="Google Shape;476;p41"/>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477" name="Google Shape;477;p41"/>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478" name="Google Shape;478;p41"/>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479" name="Google Shape;479;p41"/>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480" name="Google Shape;480;p41"/>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481" name="Google Shape;481;p41"/>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82" name="Google Shape;482;p41"/>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83" name="Google Shape;483;p41"/>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84" name="Google Shape;484;p41"/>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85" name="Google Shape;485;p41"/>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86" name="Google Shape;486;p41"/>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87" name="Google Shape;487;p41"/>
          <p:cNvGrpSpPr/>
          <p:nvPr/>
        </p:nvGrpSpPr>
        <p:grpSpPr>
          <a:xfrm>
            <a:off x="12278144" y="4781002"/>
            <a:ext cx="1102936" cy="1108006"/>
            <a:chOff x="15478450" y="3449957"/>
            <a:chExt cx="1657350" cy="1664968"/>
          </a:xfrm>
        </p:grpSpPr>
        <p:sp>
          <p:nvSpPr>
            <p:cNvPr id="488" name="Google Shape;488;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3" name="Google Shape;493;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4" name="Google Shape;494;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574" name="Google Shape;574;p41"/>
          <p:cNvGrpSpPr/>
          <p:nvPr/>
        </p:nvGrpSpPr>
        <p:grpSpPr>
          <a:xfrm>
            <a:off x="12278144" y="6544715"/>
            <a:ext cx="1102936" cy="1108006"/>
            <a:chOff x="15478450" y="3449957"/>
            <a:chExt cx="1657350" cy="1664968"/>
          </a:xfrm>
        </p:grpSpPr>
        <p:sp>
          <p:nvSpPr>
            <p:cNvPr id="575" name="Google Shape;575;p41"/>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41"/>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41"/>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41"/>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41"/>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0" name="Google Shape;580;p41"/>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1" name="Google Shape;581;p41"/>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2" name="Google Shape;582;p41"/>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3" name="Google Shape;583;p41"/>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4" name="Google Shape;584;p41"/>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5" name="Google Shape;585;p41"/>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6" name="Google Shape;586;p41"/>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7" name="Google Shape;587;p41"/>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8" name="Google Shape;588;p41"/>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89" name="Google Shape;589;p41"/>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0" name="Google Shape;590;p41"/>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1" name="Google Shape;591;p41"/>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2" name="Google Shape;592;p41"/>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3" name="Google Shape;593;p41"/>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4" name="Google Shape;594;p41"/>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5" name="Google Shape;595;p41"/>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6" name="Google Shape;596;p41"/>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7" name="Google Shape;597;p41"/>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8" name="Google Shape;598;p41"/>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99" name="Google Shape;599;p41"/>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0" name="Google Shape;600;p41"/>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1" name="Google Shape;601;p41"/>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2" name="Google Shape;602;p41"/>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3" name="Google Shape;603;p41"/>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4" name="Google Shape;604;p41"/>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5" name="Google Shape;605;p41"/>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6" name="Google Shape;606;p41"/>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7" name="Google Shape;607;p41"/>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8" name="Google Shape;608;p41"/>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09" name="Google Shape;609;p41"/>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0" name="Google Shape;610;p41"/>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1" name="Google Shape;611;p41"/>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2" name="Google Shape;612;p41"/>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3" name="Google Shape;613;p41"/>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4" name="Google Shape;614;p41"/>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5" name="Google Shape;615;p41"/>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6" name="Google Shape;616;p41"/>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7" name="Google Shape;617;p41"/>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8" name="Google Shape;618;p41"/>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19" name="Google Shape;619;p41"/>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0" name="Google Shape;620;p41"/>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1" name="Google Shape;621;p41"/>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2" name="Google Shape;622;p41"/>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3" name="Google Shape;623;p41"/>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4" name="Google Shape;624;p41"/>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5" name="Google Shape;625;p41"/>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6" name="Google Shape;626;p41"/>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7" name="Google Shape;627;p41"/>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8" name="Google Shape;628;p41"/>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29" name="Google Shape;629;p41"/>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0" name="Google Shape;630;p41"/>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1" name="Google Shape;631;p41"/>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2" name="Google Shape;632;p41"/>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3" name="Google Shape;633;p41"/>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4" name="Google Shape;634;p41"/>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5" name="Google Shape;635;p41"/>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6" name="Google Shape;636;p41"/>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7" name="Google Shape;637;p41"/>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8" name="Google Shape;638;p41"/>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39" name="Google Shape;639;p41"/>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0" name="Google Shape;640;p41"/>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1" name="Google Shape;641;p41"/>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2" name="Google Shape;642;p41"/>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3" name="Google Shape;643;p41"/>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4" name="Google Shape;644;p41"/>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5" name="Google Shape;645;p41"/>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6" name="Google Shape;646;p41"/>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7" name="Google Shape;647;p41"/>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8" name="Google Shape;648;p41"/>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49" name="Google Shape;649;p41"/>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0" name="Google Shape;650;p41"/>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1" name="Google Shape;651;p41"/>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2" name="Google Shape;652;p41"/>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3" name="Google Shape;653;p41"/>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4" name="Google Shape;654;p41"/>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5" name="Google Shape;655;p41"/>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6" name="Google Shape;656;p41"/>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7" name="Google Shape;657;p41"/>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8" name="Google Shape;658;p41"/>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59" name="Google Shape;659;p41"/>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660" name="Google Shape;660;p41"/>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661" name="Google Shape;661;p41"/>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662" name="Google Shape;662;p41"/>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663" name="Google Shape;663;p41"/>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664" name="Google Shape;664;p41"/>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665" name="Google Shape;665;p41"/>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666" name="Google Shape;666;p41"/>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67" name="Google Shape;667;p41"/>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68" name="Google Shape;668;p41"/>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669" name="Google Shape;669;p41"/>
          <p:cNvSpPr/>
          <p:nvPr/>
        </p:nvSpPr>
        <p:spPr>
          <a:xfrm>
            <a:off x="9029729" y="8674063"/>
            <a:ext cx="1776900" cy="2874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95"/>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759" name="Google Shape;1759;p95"/>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760" name="Google Shape;1760;p95"/>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761" name="Google Shape;1761;p95"/>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96"/>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767" name="Google Shape;1767;p96"/>
          <p:cNvGraphicFramePr/>
          <p:nvPr/>
        </p:nvGraphicFramePr>
        <p:xfrm>
          <a:off x="1863937" y="3455893"/>
          <a:ext cx="14560175" cy="5340900"/>
        </p:xfrm>
        <a:graphic>
          <a:graphicData uri="http://schemas.openxmlformats.org/drawingml/2006/table">
            <a:tbl>
              <a:tblPr firstRow="1" bandRow="1">
                <a:noFill/>
                <a:tableStyleId>{5CF32BBF-6280-4FE2-93AE-75517023D2FA}</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768" name="Google Shape;1768;p9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769" name="Google Shape;1769;p9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97"/>
          <p:cNvSpPr txBox="1">
            <a:spLocks noGrp="1"/>
          </p:cNvSpPr>
          <p:nvPr>
            <p:ph type="title"/>
          </p:nvPr>
        </p:nvSpPr>
        <p:spPr>
          <a:xfrm>
            <a:off x="739142" y="101409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Overview of cuGraph Algorithms</a:t>
            </a:r>
            <a:endParaRPr/>
          </a:p>
        </p:txBody>
      </p:sp>
      <p:sp>
        <p:nvSpPr>
          <p:cNvPr id="1775" name="Google Shape;1775;p9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0.18 - February 2021</a:t>
            </a:r>
            <a:endParaRPr/>
          </a:p>
        </p:txBody>
      </p:sp>
      <p:graphicFrame>
        <p:nvGraphicFramePr>
          <p:cNvPr id="1776" name="Google Shape;1776;p97"/>
          <p:cNvGraphicFramePr/>
          <p:nvPr/>
        </p:nvGraphicFramePr>
        <p:xfrm>
          <a:off x="3763613" y="2710597"/>
          <a:ext cx="10577875" cy="6797060"/>
        </p:xfrm>
        <a:graphic>
          <a:graphicData uri="http://schemas.openxmlformats.org/drawingml/2006/table">
            <a:tbl>
              <a:tblPr firstRow="1" bandRow="1">
                <a:noFill/>
                <a:tableStyleId>{5CF32BBF-6280-4FE2-93AE-75517023D2FA}</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98"/>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99"/>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787" name="Google Shape;1787;p99"/>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788" name="Google Shape;1788;p99"/>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789" name="Google Shape;1789;p99"/>
          <p:cNvGrpSpPr/>
          <p:nvPr/>
        </p:nvGrpSpPr>
        <p:grpSpPr>
          <a:xfrm>
            <a:off x="5772542" y="6102322"/>
            <a:ext cx="6742916" cy="1689127"/>
            <a:chOff x="3257550" y="6227531"/>
            <a:chExt cx="6896100" cy="860500"/>
          </a:xfrm>
        </p:grpSpPr>
        <p:sp>
          <p:nvSpPr>
            <p:cNvPr id="1790" name="Google Shape;1790;p99"/>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791" name="Google Shape;1791;p99"/>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792" name="Google Shape;1792;p99"/>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793" name="Google Shape;1793;p9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p10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799" name="Google Shape;1799;p100"/>
          <p:cNvPicPr preferRelativeResize="0"/>
          <p:nvPr/>
        </p:nvPicPr>
        <p:blipFill rotWithShape="1">
          <a:blip r:embed="rId3">
            <a:alphaModFix/>
          </a:blip>
          <a:srcRect/>
          <a:stretch/>
        </p:blipFill>
        <p:spPr>
          <a:xfrm>
            <a:off x="10800608" y="2841094"/>
            <a:ext cx="5172624" cy="6216862"/>
          </a:xfrm>
          <a:prstGeom prst="rect">
            <a:avLst/>
          </a:prstGeom>
          <a:noFill/>
          <a:ln>
            <a:noFill/>
          </a:ln>
        </p:spPr>
      </p:pic>
      <p:sp>
        <p:nvSpPr>
          <p:cNvPr id="1800" name="Google Shape;1800;p100"/>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graphicFrame>
        <p:nvGraphicFramePr>
          <p:cNvPr id="1806" name="Google Shape;1806;p101"/>
          <p:cNvGraphicFramePr/>
          <p:nvPr/>
        </p:nvGraphicFramePr>
        <p:xfrm>
          <a:off x="2396863" y="3084107"/>
          <a:ext cx="13494275" cy="5823670"/>
        </p:xfrm>
        <a:graphic>
          <a:graphicData uri="http://schemas.openxmlformats.org/drawingml/2006/table">
            <a:tbl>
              <a:tblPr firstRow="1" bandRow="1">
                <a:noFill/>
                <a:tableStyleId>{5CF32BBF-6280-4FE2-93AE-75517023D2FA}</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a:solidFill>
                            <a:schemeClr val="lt1"/>
                          </a:solidFill>
                        </a:rPr>
                        <a:t>Current</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807" name="Google Shape;1807;p10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08" name="Google Shape;1808;p10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p10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815" name="Google Shape;1815;p10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816" name="Google Shape;1816;p102"/>
          <p:cNvGraphicFramePr/>
          <p:nvPr/>
        </p:nvGraphicFramePr>
        <p:xfrm>
          <a:off x="1739209" y="3084107"/>
          <a:ext cx="14815950" cy="4797975"/>
        </p:xfrm>
        <a:graphic>
          <a:graphicData uri="http://schemas.openxmlformats.org/drawingml/2006/table">
            <a:tbl>
              <a:tblPr firstRow="1" bandRow="1">
                <a:noFill/>
                <a:tableStyleId>{5CF32BBF-6280-4FE2-93AE-75517023D2FA}</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03"/>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p104"/>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827" name="Google Shape;1827;p104"/>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28" name="Google Shape;1828;p104"/>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829" name="Google Shape;1829;p104"/>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830" name="Google Shape;1830;p104"/>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831" name="Google Shape;1831;p10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2"/>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676" name="Google Shape;676;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677" name="Google Shape;677;p42" descr="pacheArrow (@ApacheArrow) | Twitte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224620" y="1535904"/>
            <a:ext cx="561720" cy="561718"/>
          </a:xfrm>
          <a:prstGeom prst="rect">
            <a:avLst/>
          </a:prstGeom>
          <a:noFill/>
          <a:ln>
            <a:noFill/>
          </a:ln>
        </p:spPr>
      </p:pic>
      <p:sp>
        <p:nvSpPr>
          <p:cNvPr id="678" name="Google Shape;678;p42"/>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679" name="Google Shape;679;p42"/>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680" name="Google Shape;680;p42"/>
          <p:cNvPicPr preferRelativeResize="0"/>
          <p:nvPr/>
        </p:nvPicPr>
        <p:blipFill rotWithShape="1">
          <a:blip r:embed="rId5" cstate="screen">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681" name="Google Shape;68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pic>
        <p:nvPicPr>
          <p:cNvPr id="1837" name="Google Shape;1837;p105"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838" name="Google Shape;1838;p105"/>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839" name="Google Shape;1839;p105"/>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840" name="Google Shape;1840;p105"/>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Waveform Generation</a:t>
            </a:r>
            <a:endParaRPr sz="2000" b="0" i="0" u="none" strike="noStrike" cap="none">
              <a:solidFill>
                <a:srgbClr val="000000"/>
              </a:solidFill>
              <a:latin typeface="Arial"/>
              <a:ea typeface="Arial"/>
              <a:cs typeface="Arial"/>
              <a:sym typeface="Arial"/>
            </a:endParaRPr>
          </a:p>
        </p:txBody>
      </p:sp>
      <p:sp>
        <p:nvSpPr>
          <p:cNvPr id="1841" name="Google Shape;1841;p105"/>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842" name="Google Shape;1842;p105"/>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843" name="Google Shape;1843;p105"/>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844" name="Google Shape;1844;p105"/>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845" name="Google Shape;1845;p105"/>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846" name="Google Shape;1846;p105"/>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847" name="Google Shape;1847;p105"/>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848" name="Google Shape;1848;p105"/>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849" name="Google Shape;1849;p105"/>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850" name="Google Shape;1850;p105"/>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851" name="Google Shape;1851;p10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852" name="Google Shape;1852;p10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56"/>
        <p:cNvGrpSpPr/>
        <p:nvPr/>
      </p:nvGrpSpPr>
      <p:grpSpPr>
        <a:xfrm>
          <a:off x="0" y="0"/>
          <a:ext cx="0" cy="0"/>
          <a:chOff x="0" y="0"/>
          <a:chExt cx="0" cy="0"/>
        </a:xfrm>
      </p:grpSpPr>
      <p:graphicFrame>
        <p:nvGraphicFramePr>
          <p:cNvPr id="1857" name="Google Shape;1857;p106"/>
          <p:cNvGraphicFramePr/>
          <p:nvPr/>
        </p:nvGraphicFramePr>
        <p:xfrm>
          <a:off x="1387927" y="3084107"/>
          <a:ext cx="15512200" cy="5429000"/>
        </p:xfrm>
        <a:graphic>
          <a:graphicData uri="http://schemas.openxmlformats.org/drawingml/2006/table">
            <a:tbl>
              <a:tblPr firstRow="1" bandRow="1">
                <a:noFill/>
                <a:tableStyleId>{5CF32BBF-6280-4FE2-93AE-75517023D2FA}</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4020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847.7</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858" name="Google Shape;1858;p106"/>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859" name="Google Shape;1859;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860" name="Google Shape;1860;p10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07"/>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866" name="Google Shape;1866;p107"/>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67" name="Google Shape;1867;p10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868" name="Google Shape;1868;p107"/>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869" name="Google Shape;1869;p107"/>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870" name="Google Shape;1870;p107"/>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871" name="Google Shape;1871;p10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10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0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883" name="Google Shape;1883;p109"/>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884" name="Google Shape;1884;p10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885" name="Google Shape;1885;p109"/>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886" name="Google Shape;1886;p109"/>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87" name="Google Shape;1887;p109"/>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88" name="Google Shape;1888;p109"/>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89" name="Google Shape;1889;p109"/>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90" name="Google Shape;1890;p109"/>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891" name="Google Shape;1891;p109"/>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892" name="Google Shape;1892;p109"/>
          <p:cNvGrpSpPr/>
          <p:nvPr/>
        </p:nvGrpSpPr>
        <p:grpSpPr>
          <a:xfrm>
            <a:off x="11555266" y="4734605"/>
            <a:ext cx="519510" cy="2225001"/>
            <a:chOff x="6924056" y="2840705"/>
            <a:chExt cx="311700" cy="1334974"/>
          </a:xfrm>
        </p:grpSpPr>
        <p:cxnSp>
          <p:nvCxnSpPr>
            <p:cNvPr id="1893" name="Google Shape;1893;p109"/>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894" name="Google Shape;1894;p109"/>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895" name="Google Shape;1895;p109"/>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896" name="Google Shape;1896;p109"/>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897" name="Google Shape;1897;p10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861292" y="4583450"/>
            <a:ext cx="450522" cy="337727"/>
          </a:xfrm>
          <a:prstGeom prst="rect">
            <a:avLst/>
          </a:prstGeom>
          <a:noFill/>
          <a:ln>
            <a:noFill/>
          </a:ln>
        </p:spPr>
      </p:pic>
      <p:pic>
        <p:nvPicPr>
          <p:cNvPr id="1898" name="Google Shape;1898;p10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5758903" y="4466931"/>
            <a:ext cx="586680" cy="532141"/>
          </a:xfrm>
          <a:prstGeom prst="rect">
            <a:avLst/>
          </a:prstGeom>
          <a:noFill/>
          <a:ln>
            <a:noFill/>
          </a:ln>
        </p:spPr>
      </p:pic>
      <p:pic>
        <p:nvPicPr>
          <p:cNvPr id="1899" name="Google Shape;1899;p109"/>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5230782" y="4532366"/>
            <a:ext cx="388810" cy="388810"/>
          </a:xfrm>
          <a:prstGeom prst="rect">
            <a:avLst/>
          </a:prstGeom>
          <a:noFill/>
          <a:ln>
            <a:noFill/>
          </a:ln>
        </p:spPr>
      </p:pic>
      <p:pic>
        <p:nvPicPr>
          <p:cNvPr id="1900" name="Google Shape;1900;p109"/>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4602398" y="4537586"/>
            <a:ext cx="388810" cy="388810"/>
          </a:xfrm>
          <a:prstGeom prst="rect">
            <a:avLst/>
          </a:prstGeom>
          <a:noFill/>
          <a:ln>
            <a:noFill/>
          </a:ln>
        </p:spPr>
      </p:pic>
      <p:sp>
        <p:nvSpPr>
          <p:cNvPr id="1901" name="Google Shape;1901;p109"/>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902" name="Google Shape;1902;p109"/>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903" name="Google Shape;1903;p109"/>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5559064" y="5059194"/>
            <a:ext cx="780101" cy="501183"/>
          </a:xfrm>
          <a:prstGeom prst="rect">
            <a:avLst/>
          </a:prstGeom>
          <a:noFill/>
          <a:ln>
            <a:noFill/>
          </a:ln>
        </p:spPr>
      </p:pic>
      <p:pic>
        <p:nvPicPr>
          <p:cNvPr id="1904" name="Google Shape;1904;p109"/>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98561" y="5175178"/>
            <a:ext cx="660713" cy="346312"/>
          </a:xfrm>
          <a:prstGeom prst="rect">
            <a:avLst/>
          </a:prstGeom>
          <a:noFill/>
          <a:ln>
            <a:noFill/>
          </a:ln>
        </p:spPr>
      </p:pic>
      <p:pic>
        <p:nvPicPr>
          <p:cNvPr id="1905" name="Google Shape;1905;p109"/>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168688" y="5128784"/>
            <a:ext cx="447494" cy="447494"/>
          </a:xfrm>
          <a:prstGeom prst="rect">
            <a:avLst/>
          </a:prstGeom>
          <a:noFill/>
          <a:ln>
            <a:noFill/>
          </a:ln>
        </p:spPr>
      </p:pic>
      <p:pic>
        <p:nvPicPr>
          <p:cNvPr id="1906" name="Google Shape;1906;p109"/>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4624817" y="5139669"/>
            <a:ext cx="447494" cy="447494"/>
          </a:xfrm>
          <a:prstGeom prst="rect">
            <a:avLst/>
          </a:prstGeom>
          <a:noFill/>
          <a:ln>
            <a:noFill/>
          </a:ln>
        </p:spPr>
      </p:pic>
      <p:pic>
        <p:nvPicPr>
          <p:cNvPr id="1907" name="Google Shape;1907;p109"/>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14311900" y="5683987"/>
            <a:ext cx="986497" cy="493248"/>
          </a:xfrm>
          <a:prstGeom prst="rect">
            <a:avLst/>
          </a:prstGeom>
          <a:noFill/>
          <a:ln>
            <a:noFill/>
          </a:ln>
        </p:spPr>
      </p:pic>
      <p:pic>
        <p:nvPicPr>
          <p:cNvPr id="1908" name="Google Shape;1908;p109"/>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3470940" y="5834636"/>
            <a:ext cx="645572" cy="229013"/>
          </a:xfrm>
          <a:prstGeom prst="rect">
            <a:avLst/>
          </a:prstGeom>
          <a:noFill/>
          <a:ln>
            <a:noFill/>
          </a:ln>
        </p:spPr>
      </p:pic>
      <p:pic>
        <p:nvPicPr>
          <p:cNvPr id="1909" name="Google Shape;1909;p109" descr="Image result for splunk logo"/>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5493785" y="5863817"/>
            <a:ext cx="904967" cy="273759"/>
          </a:xfrm>
          <a:prstGeom prst="rect">
            <a:avLst/>
          </a:prstGeom>
          <a:noFill/>
          <a:ln>
            <a:noFill/>
          </a:ln>
        </p:spPr>
      </p:pic>
      <p:pic>
        <p:nvPicPr>
          <p:cNvPr id="1910" name="Google Shape;1910;p109"/>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708351" y="6510060"/>
            <a:ext cx="542496" cy="542494"/>
          </a:xfrm>
          <a:prstGeom prst="rect">
            <a:avLst/>
          </a:prstGeom>
          <a:noFill/>
          <a:ln>
            <a:noFill/>
          </a:ln>
        </p:spPr>
      </p:pic>
      <p:sp>
        <p:nvSpPr>
          <p:cNvPr id="1911" name="Google Shape;1911;p109"/>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912" name="Google Shape;1912;p109"/>
          <p:cNvPicPr preferRelativeResize="0"/>
          <p:nvPr/>
        </p:nvPicPr>
        <p:blipFill rotWithShape="1">
          <a:blip r:embed="rId15">
            <a:alphaModFix/>
          </a:blip>
          <a:srcRect/>
          <a:stretch/>
        </p:blipFill>
        <p:spPr>
          <a:xfrm>
            <a:off x="16240462" y="6574760"/>
            <a:ext cx="707151" cy="413125"/>
          </a:xfrm>
          <a:prstGeom prst="rect">
            <a:avLst/>
          </a:prstGeom>
          <a:noFill/>
          <a:ln>
            <a:noFill/>
          </a:ln>
        </p:spPr>
      </p:pic>
      <p:sp>
        <p:nvSpPr>
          <p:cNvPr id="1913" name="Google Shape;1913;p109"/>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914" name="Google Shape;1914;p109"/>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217530" y="6322036"/>
            <a:ext cx="1142600" cy="563488"/>
          </a:xfrm>
          <a:prstGeom prst="rect">
            <a:avLst/>
          </a:prstGeom>
          <a:noFill/>
          <a:ln>
            <a:noFill/>
          </a:ln>
        </p:spPr>
      </p:pic>
      <p:pic>
        <p:nvPicPr>
          <p:cNvPr id="1915" name="Google Shape;1915;p109"/>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14327525" y="7222811"/>
            <a:ext cx="863114" cy="258935"/>
          </a:xfrm>
          <a:prstGeom prst="rect">
            <a:avLst/>
          </a:prstGeom>
          <a:noFill/>
          <a:ln>
            <a:noFill/>
          </a:ln>
        </p:spPr>
      </p:pic>
      <p:pic>
        <p:nvPicPr>
          <p:cNvPr id="1916" name="Google Shape;1916;p109"/>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14643463" y="6809533"/>
            <a:ext cx="293159" cy="307313"/>
          </a:xfrm>
          <a:prstGeom prst="rect">
            <a:avLst/>
          </a:prstGeom>
          <a:noFill/>
          <a:ln>
            <a:noFill/>
          </a:ln>
        </p:spPr>
      </p:pic>
      <p:grpSp>
        <p:nvGrpSpPr>
          <p:cNvPr id="1917" name="Google Shape;1917;p109"/>
          <p:cNvGrpSpPr/>
          <p:nvPr/>
        </p:nvGrpSpPr>
        <p:grpSpPr>
          <a:xfrm>
            <a:off x="10500405" y="7641035"/>
            <a:ext cx="4317779" cy="281178"/>
            <a:chOff x="1906772" y="5658705"/>
            <a:chExt cx="4974300" cy="145409"/>
          </a:xfrm>
        </p:grpSpPr>
        <p:cxnSp>
          <p:nvCxnSpPr>
            <p:cNvPr id="1918" name="Google Shape;1918;p109"/>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919" name="Google Shape;1919;p109"/>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920" name="Google Shape;1920;p109"/>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921" name="Google Shape;1921;p109"/>
          <p:cNvGrpSpPr/>
          <p:nvPr/>
        </p:nvGrpSpPr>
        <p:grpSpPr>
          <a:xfrm>
            <a:off x="10191402" y="7641026"/>
            <a:ext cx="6397803" cy="426555"/>
            <a:chOff x="1720352" y="5658670"/>
            <a:chExt cx="7031700" cy="295563"/>
          </a:xfrm>
        </p:grpSpPr>
        <p:cxnSp>
          <p:nvCxnSpPr>
            <p:cNvPr id="1922" name="Google Shape;1922;p109"/>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923" name="Google Shape;1923;p109"/>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924" name="Google Shape;1924;p109"/>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925" name="Google Shape;1925;p109"/>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926" name="Google Shape;1926;p109"/>
          <p:cNvGrpSpPr/>
          <p:nvPr/>
        </p:nvGrpSpPr>
        <p:grpSpPr>
          <a:xfrm>
            <a:off x="9329177" y="4663416"/>
            <a:ext cx="1986540" cy="2680035"/>
            <a:chOff x="5555802" y="2797993"/>
            <a:chExt cx="1191900" cy="1607989"/>
          </a:xfrm>
        </p:grpSpPr>
        <p:pic>
          <p:nvPicPr>
            <p:cNvPr id="1927" name="Google Shape;1927;p109" descr="A close up of a logo&#10;&#10;Description automatically generated"/>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928" name="Google Shape;1928;p109"/>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929" name="Google Shape;1929;p109"/>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930" name="Google Shape;1930;p109"/>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931" name="Google Shape;1931;p109"/>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6500998" y="4525040"/>
            <a:ext cx="379209" cy="436722"/>
          </a:xfrm>
          <a:prstGeom prst="rect">
            <a:avLst/>
          </a:prstGeom>
          <a:noFill/>
          <a:ln>
            <a:noFill/>
          </a:ln>
        </p:spPr>
      </p:pic>
      <p:pic>
        <p:nvPicPr>
          <p:cNvPr id="1932" name="Google Shape;1932;p109"/>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6231544" y="5109488"/>
            <a:ext cx="497662" cy="497662"/>
          </a:xfrm>
          <a:prstGeom prst="rect">
            <a:avLst/>
          </a:prstGeom>
          <a:noFill/>
          <a:ln>
            <a:noFill/>
          </a:ln>
        </p:spPr>
      </p:pic>
      <p:pic>
        <p:nvPicPr>
          <p:cNvPr id="1933" name="Google Shape;1933;p109"/>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16799533" y="5115306"/>
            <a:ext cx="478498" cy="478498"/>
          </a:xfrm>
          <a:prstGeom prst="rect">
            <a:avLst/>
          </a:prstGeom>
          <a:noFill/>
          <a:ln>
            <a:noFill/>
          </a:ln>
        </p:spPr>
      </p:pic>
      <p:pic>
        <p:nvPicPr>
          <p:cNvPr id="1934" name="Google Shape;1934;p109"/>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16594139" y="5730546"/>
            <a:ext cx="752116" cy="440180"/>
          </a:xfrm>
          <a:prstGeom prst="rect">
            <a:avLst/>
          </a:prstGeom>
          <a:noFill/>
          <a:ln>
            <a:noFill/>
          </a:ln>
        </p:spPr>
      </p:pic>
      <p:sp>
        <p:nvSpPr>
          <p:cNvPr id="1935" name="Google Shape;1935;p109"/>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110"/>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941" name="Google Shape;1941;p110"/>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942" name="Google Shape;1942;p110"/>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943" name="Google Shape;1943;p110"/>
          <p:cNvGrpSpPr/>
          <p:nvPr/>
        </p:nvGrpSpPr>
        <p:grpSpPr>
          <a:xfrm>
            <a:off x="1651542" y="6069500"/>
            <a:ext cx="8410983" cy="1925150"/>
            <a:chOff x="1651542" y="6069500"/>
            <a:chExt cx="8410983" cy="1925150"/>
          </a:xfrm>
        </p:grpSpPr>
        <p:sp>
          <p:nvSpPr>
            <p:cNvPr id="1944" name="Google Shape;1944;p110"/>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945" name="Google Shape;1945;p110"/>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946" name="Google Shape;1946;p110"/>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947" name="Google Shape;1947;p110"/>
          <p:cNvGrpSpPr/>
          <p:nvPr/>
        </p:nvGrpSpPr>
        <p:grpSpPr>
          <a:xfrm>
            <a:off x="1651550" y="6069500"/>
            <a:ext cx="5552775" cy="860412"/>
            <a:chOff x="1651550" y="6069500"/>
            <a:chExt cx="5552775" cy="860412"/>
          </a:xfrm>
        </p:grpSpPr>
        <p:sp>
          <p:nvSpPr>
            <p:cNvPr id="1948" name="Google Shape;1948;p110"/>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949" name="Google Shape;1949;p110"/>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950" name="Google Shape;1950;p110"/>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951" name="Google Shape;1951;p110"/>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952" name="Google Shape;1952;p110"/>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953" name="Google Shape;1953;p110"/>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1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959" name="Google Shape;1959;p11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960" name="Google Shape;1960;p111"/>
          <p:cNvGraphicFramePr/>
          <p:nvPr/>
        </p:nvGraphicFramePr>
        <p:xfrm>
          <a:off x="838227" y="2919412"/>
          <a:ext cx="10311800" cy="6858925"/>
        </p:xfrm>
        <a:graphic>
          <a:graphicData uri="http://schemas.openxmlformats.org/drawingml/2006/table">
            <a:tbl>
              <a:tblPr>
                <a:noFill/>
                <a:tableStyleId>{C59E833D-B410-407B-9A79-ED7F32603BB3}</a:tableStyleId>
              </a:tblPr>
              <a:tblGrid>
                <a:gridCol w="3271825">
                  <a:extLst>
                    <a:ext uri="{9D8B030D-6E8A-4147-A177-3AD203B41FA5}">
                      <a16:colId xmlns:a16="http://schemas.microsoft.com/office/drawing/2014/main" val="20000"/>
                    </a:ext>
                  </a:extLst>
                </a:gridCol>
                <a:gridCol w="2161925">
                  <a:extLst>
                    <a:ext uri="{9D8B030D-6E8A-4147-A177-3AD203B41FA5}">
                      <a16:colId xmlns:a16="http://schemas.microsoft.com/office/drawing/2014/main" val="20001"/>
                    </a:ext>
                  </a:extLst>
                </a:gridCol>
                <a:gridCol w="2439025">
                  <a:extLst>
                    <a:ext uri="{9D8B030D-6E8A-4147-A177-3AD203B41FA5}">
                      <a16:colId xmlns:a16="http://schemas.microsoft.com/office/drawing/2014/main" val="20002"/>
                    </a:ext>
                  </a:extLst>
                </a:gridCol>
                <a:gridCol w="2439025">
                  <a:extLst>
                    <a:ext uri="{9D8B030D-6E8A-4147-A177-3AD203B41FA5}">
                      <a16:colId xmlns:a16="http://schemas.microsoft.com/office/drawing/2014/main" val="20003"/>
                    </a:ext>
                  </a:extLst>
                </a:gridCol>
              </a:tblGrid>
              <a:tr h="333150">
                <a:tc>
                  <a:txBody>
                    <a:bodyPr/>
                    <a:lstStyle/>
                    <a:p>
                      <a:pPr marL="228600" marR="0" lvl="0" indent="0" algn="l" rtl="0">
                        <a:lnSpc>
                          <a:spcPct val="100000"/>
                        </a:lnSpc>
                        <a:spcBef>
                          <a:spcPts val="0"/>
                        </a:spcBef>
                        <a:spcAft>
                          <a:spcPts val="0"/>
                        </a:spcAft>
                        <a:buClr>
                          <a:srgbClr val="000000"/>
                        </a:buClr>
                        <a:buSzPts val="1000"/>
                        <a:buFont typeface="Arial"/>
                        <a:buNone/>
                      </a:pPr>
                      <a:r>
                        <a:rPr lang="en-US" sz="1800" u="none" strike="noStrike" cap="none">
                          <a:solidFill>
                            <a:srgbClr val="FFFFFF"/>
                          </a:solidFill>
                        </a:rPr>
                        <a:t>CLX</a:t>
                      </a:r>
                      <a:endParaRPr sz="18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u="none" strike="noStrike" cap="none">
                          <a:solidFill>
                            <a:srgbClr val="FFFFFF"/>
                          </a:solidFill>
                        </a:rPr>
                        <a:t>Type</a:t>
                      </a:r>
                      <a:endParaRPr sz="18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800" u="none" strike="noStrike" cap="none">
                          <a:solidFill>
                            <a:srgbClr val="FFFFFF"/>
                          </a:solidFill>
                        </a:rPr>
                        <a:t>Proof-of-Concept</a:t>
                      </a:r>
                      <a:endParaRPr sz="18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1800" u="none" strike="noStrike" cap="none">
                          <a:solidFill>
                            <a:srgbClr val="FFFFFF"/>
                          </a:solidFill>
                        </a:rPr>
                        <a:t>Stable</a:t>
                      </a:r>
                      <a:endParaRPr sz="18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DGA Detection</a:t>
                      </a:r>
                      <a:endParaRPr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Network Mapping</a:t>
                      </a:r>
                      <a:endParaRPr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Asset Classification</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u="none" strike="noStrike" cap="none">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18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Phishing Detection</a:t>
                      </a:r>
                      <a:endParaRPr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40677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Security Alert Analysis</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06775">
                <a:tc>
                  <a:txBody>
                    <a:bodyPr/>
                    <a:lstStyle/>
                    <a:p>
                      <a:pPr marL="228600" marR="0" lvl="0" indent="0" algn="l" rtl="0">
                        <a:lnSpc>
                          <a:spcPct val="100000"/>
                        </a:lnSpc>
                        <a:spcBef>
                          <a:spcPts val="0"/>
                        </a:spcBef>
                        <a:spcAft>
                          <a:spcPts val="0"/>
                        </a:spcAft>
                        <a:buNone/>
                      </a:pPr>
                      <a:r>
                        <a:rPr lang="en-US" b="1">
                          <a:solidFill>
                            <a:srgbClr val="868686"/>
                          </a:solidFill>
                        </a:rPr>
                        <a:t>EDA for Cyber</a:t>
                      </a:r>
                      <a:endParaRPr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a:solidFill>
                            <a:srgbClr val="868686"/>
                          </a:solidFill>
                        </a:rPr>
                        <a:t>Use Case</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406775">
                <a:tc>
                  <a:txBody>
                    <a:bodyPr/>
                    <a:lstStyle/>
                    <a:p>
                      <a:pPr marL="228600" marR="0" lvl="0" indent="0" algn="l" rtl="0">
                        <a:lnSpc>
                          <a:spcPct val="100000"/>
                        </a:lnSpc>
                        <a:spcBef>
                          <a:spcPts val="0"/>
                        </a:spcBef>
                        <a:spcAft>
                          <a:spcPts val="0"/>
                        </a:spcAft>
                        <a:buNone/>
                      </a:pPr>
                      <a:r>
                        <a:rPr lang="en-US" b="1">
                          <a:solidFill>
                            <a:srgbClr val="868686"/>
                          </a:solidFill>
                        </a:rPr>
                        <a:t>Predictive Maintenance</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a:solidFill>
                            <a:srgbClr val="868686"/>
                          </a:solidFill>
                        </a:rPr>
                        <a:t>Use Case</a:t>
                      </a:r>
                      <a:endParaRPr>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None/>
                      </a:pPr>
                      <a:endParaRPr sz="180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406775">
                <a:tc>
                  <a:txBody>
                    <a:bodyPr/>
                    <a:lstStyle/>
                    <a:p>
                      <a:pPr marL="228600" marR="0" lvl="0" indent="0" algn="l" rtl="0">
                        <a:lnSpc>
                          <a:spcPct val="100000"/>
                        </a:lnSpc>
                        <a:spcBef>
                          <a:spcPts val="0"/>
                        </a:spcBef>
                        <a:spcAft>
                          <a:spcPts val="0"/>
                        </a:spcAft>
                        <a:buNone/>
                      </a:pPr>
                      <a:r>
                        <a:rPr lang="en-US" b="1">
                          <a:solidFill>
                            <a:srgbClr val="868686"/>
                          </a:solidFill>
                        </a:rPr>
                        <a:t>LODA</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a:solidFill>
                            <a:srgbClr val="868686"/>
                          </a:solidFill>
                        </a:rPr>
                        <a:t>Method</a:t>
                      </a:r>
                      <a:endParaRPr>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800">
                          <a:latin typeface="Trebuchet MS"/>
                          <a:ea typeface="Trebuchet MS"/>
                          <a:cs typeface="Trebuchet MS"/>
                          <a:sym typeface="Trebuchet MS"/>
                        </a:rPr>
                        <a:t>NEW</a:t>
                      </a:r>
                      <a:endParaRPr sz="1800">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406775">
                <a:tc>
                  <a:txBody>
                    <a:bodyPr/>
                    <a:lstStyle/>
                    <a:p>
                      <a:pPr marL="228600" marR="0" lvl="0" indent="0" algn="l" rtl="0">
                        <a:lnSpc>
                          <a:spcPct val="100000"/>
                        </a:lnSpc>
                        <a:spcBef>
                          <a:spcPts val="0"/>
                        </a:spcBef>
                        <a:spcAft>
                          <a:spcPts val="0"/>
                        </a:spcAft>
                        <a:buNone/>
                      </a:pPr>
                      <a:r>
                        <a:rPr lang="en-US" b="1">
                          <a:solidFill>
                            <a:srgbClr val="868686"/>
                          </a:solidFill>
                        </a:rPr>
                        <a:t>Sequence Classifier</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a:solidFill>
                            <a:srgbClr val="868686"/>
                          </a:solidFill>
                        </a:rPr>
                        <a:t>Method</a:t>
                      </a:r>
                      <a:endParaRPr>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800">
                          <a:latin typeface="Trebuchet MS"/>
                          <a:ea typeface="Trebuchet MS"/>
                          <a:cs typeface="Trebuchet MS"/>
                          <a:sym typeface="Trebuchet MS"/>
                        </a:rPr>
                        <a:t>NEW</a:t>
                      </a:r>
                      <a:endParaRPr sz="1800">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374325">
                <a:tc>
                  <a:txBody>
                    <a:bodyPr/>
                    <a:lstStyle/>
                    <a:p>
                      <a:pPr marL="228600" marR="0" lvl="0" indent="0" algn="l" rtl="0">
                        <a:spcBef>
                          <a:spcPts val="0"/>
                        </a:spcBef>
                        <a:spcAft>
                          <a:spcPts val="0"/>
                        </a:spcAft>
                        <a:buClr>
                          <a:schemeClr val="dk2"/>
                        </a:buClr>
                        <a:buSzPts val="1000"/>
                        <a:buFont typeface="Arial"/>
                        <a:buNone/>
                      </a:pPr>
                      <a:r>
                        <a:rPr lang="en-US" b="1">
                          <a:solidFill>
                            <a:srgbClr val="868686"/>
                          </a:solidFill>
                        </a:rPr>
                        <a:t>Splunk Integration</a:t>
                      </a:r>
                      <a:endParaRPr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Integration</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u="none" strike="noStrike" cap="none">
                          <a:solidFill>
                            <a:srgbClr val="868686"/>
                          </a:solidFill>
                        </a:rPr>
                        <a:t>CLX Query</a:t>
                      </a:r>
                      <a:endParaRPr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Integration</a:t>
                      </a:r>
                      <a:endParaRPr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4325">
                <a:tc>
                  <a:txBody>
                    <a:bodyPr/>
                    <a:lstStyle/>
                    <a:p>
                      <a:pPr marL="228600" marR="0" lvl="0" indent="0" algn="l" rtl="0">
                        <a:lnSpc>
                          <a:spcPct val="100000"/>
                        </a:lnSpc>
                        <a:spcBef>
                          <a:spcPts val="0"/>
                        </a:spcBef>
                        <a:spcAft>
                          <a:spcPts val="0"/>
                        </a:spcAft>
                        <a:buClr>
                          <a:schemeClr val="dk2"/>
                        </a:buClr>
                        <a:buSzPts val="1100"/>
                        <a:buFont typeface="Arial"/>
                        <a:buNone/>
                      </a:pPr>
                      <a:r>
                        <a:rPr lang="en-US" b="1">
                          <a:solidFill>
                            <a:srgbClr val="868686"/>
                          </a:solidFill>
                        </a:rPr>
                        <a:t>cyBERT</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Log Parsing</a:t>
                      </a:r>
                      <a:endParaRPr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4325">
                <a:tc>
                  <a:txBody>
                    <a:bodyPr/>
                    <a:lstStyle/>
                    <a:p>
                      <a:pPr marL="228600" marR="0" lvl="0" indent="0" algn="l" rtl="0">
                        <a:lnSpc>
                          <a:spcPct val="100000"/>
                        </a:lnSpc>
                        <a:spcBef>
                          <a:spcPts val="0"/>
                        </a:spcBef>
                        <a:spcAft>
                          <a:spcPts val="0"/>
                        </a:spcAft>
                        <a:buClr>
                          <a:schemeClr val="dk2"/>
                        </a:buClr>
                        <a:buSzPts val="1100"/>
                        <a:buFont typeface="Arial"/>
                        <a:buNone/>
                      </a:pPr>
                      <a:r>
                        <a:rPr lang="en-US" b="1">
                          <a:solidFill>
                            <a:srgbClr val="868686"/>
                          </a:solidFill>
                        </a:rPr>
                        <a:t>GPU Subword Tokenizer</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Pre-Processing</a:t>
                      </a:r>
                      <a:endParaRPr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a:solidFill>
                            <a:srgbClr val="868686"/>
                          </a:solidFill>
                        </a:rPr>
                        <a:t>Accelerated IPv4</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u="none" strike="noStrike" cap="none">
                          <a:solidFill>
                            <a:srgbClr val="868686"/>
                          </a:solidFill>
                        </a:rPr>
                        <a:t>Primitive</a:t>
                      </a:r>
                      <a:endParaRPr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4"/>
                  </a:ext>
                </a:extLst>
              </a:tr>
              <a:tr h="374325">
                <a:tc>
                  <a:txBody>
                    <a:bodyPr/>
                    <a:lstStyle/>
                    <a:p>
                      <a:pPr marL="228600" marR="0" lvl="0" indent="0" algn="l" rtl="0">
                        <a:lnSpc>
                          <a:spcPct val="100000"/>
                        </a:lnSpc>
                        <a:spcBef>
                          <a:spcPts val="0"/>
                        </a:spcBef>
                        <a:spcAft>
                          <a:spcPts val="0"/>
                        </a:spcAft>
                        <a:buClr>
                          <a:srgbClr val="000000"/>
                        </a:buClr>
                        <a:buSzPts val="1000"/>
                        <a:buFont typeface="Arial"/>
                        <a:buNone/>
                      </a:pPr>
                      <a:r>
                        <a:rPr lang="en-US" b="1">
                          <a:solidFill>
                            <a:srgbClr val="868686"/>
                          </a:solidFill>
                        </a:rPr>
                        <a:t>Accelerated DNS</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a:solidFill>
                            <a:srgbClr val="868686"/>
                          </a:solidFill>
                        </a:rPr>
                        <a:t>Primitive</a:t>
                      </a:r>
                      <a:endParaRPr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5"/>
                  </a:ext>
                </a:extLst>
              </a:tr>
              <a:tr h="374325">
                <a:tc>
                  <a:txBody>
                    <a:bodyPr/>
                    <a:lstStyle/>
                    <a:p>
                      <a:pPr marL="228600" marR="0" lvl="0" indent="0" algn="l" rtl="0">
                        <a:lnSpc>
                          <a:spcPct val="100000"/>
                        </a:lnSpc>
                        <a:spcBef>
                          <a:spcPts val="0"/>
                        </a:spcBef>
                        <a:spcAft>
                          <a:spcPts val="0"/>
                        </a:spcAft>
                        <a:buNone/>
                      </a:pPr>
                      <a:r>
                        <a:rPr lang="en-US" b="1">
                          <a:solidFill>
                            <a:srgbClr val="868686"/>
                          </a:solidFill>
                        </a:rPr>
                        <a:t>Cyber-specific Docker</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solidFill>
                            <a:srgbClr val="868686"/>
                          </a:solidFill>
                        </a:rPr>
                        <a:t>Docker Image</a:t>
                      </a:r>
                      <a:endParaRPr>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US" sz="1800">
                          <a:latin typeface="Trebuchet MS"/>
                          <a:ea typeface="Trebuchet MS"/>
                          <a:cs typeface="Trebuchet MS"/>
                          <a:sym typeface="Trebuchet MS"/>
                        </a:rPr>
                        <a:t>NEW</a:t>
                      </a:r>
                      <a:endParaRPr sz="180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None/>
                      </a:pPr>
                      <a:r>
                        <a:rPr lang="en-US" sz="1800">
                          <a:latin typeface="Trebuchet MS"/>
                          <a:ea typeface="Trebuchet MS"/>
                          <a:cs typeface="Trebuchet MS"/>
                          <a:sym typeface="Trebuchet MS"/>
                        </a:rPr>
                        <a:t>NEW</a:t>
                      </a:r>
                      <a:endParaRPr sz="18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6"/>
                  </a:ext>
                </a:extLst>
              </a:tr>
              <a:tr h="374325">
                <a:tc>
                  <a:txBody>
                    <a:bodyPr/>
                    <a:lstStyle/>
                    <a:p>
                      <a:pPr marL="228600" marR="0" lvl="0" indent="0" algn="l" rtl="0">
                        <a:lnSpc>
                          <a:spcPct val="100000"/>
                        </a:lnSpc>
                        <a:spcBef>
                          <a:spcPts val="0"/>
                        </a:spcBef>
                        <a:spcAft>
                          <a:spcPts val="0"/>
                        </a:spcAft>
                        <a:buNone/>
                      </a:pPr>
                      <a:r>
                        <a:rPr lang="en-US" b="1">
                          <a:solidFill>
                            <a:srgbClr val="868686"/>
                          </a:solidFill>
                        </a:rPr>
                        <a:t>3rd Party APIs</a:t>
                      </a:r>
                      <a:endParaRPr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solidFill>
                            <a:srgbClr val="868686"/>
                          </a:solidFill>
                        </a:rPr>
                        <a:t>API</a:t>
                      </a:r>
                      <a:endParaRPr>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gridSpan="2">
                  <a:txBody>
                    <a:bodyPr/>
                    <a:lstStyle/>
                    <a:p>
                      <a:pPr marL="0" lvl="0" indent="0" algn="ctr" rtl="0">
                        <a:spcBef>
                          <a:spcPts val="0"/>
                        </a:spcBef>
                        <a:spcAft>
                          <a:spcPts val="0"/>
                        </a:spcAft>
                        <a:buNone/>
                      </a:pPr>
                      <a:r>
                        <a:rPr lang="en-US" sz="1800">
                          <a:latin typeface="Trebuchet MS"/>
                          <a:ea typeface="Trebuchet MS"/>
                          <a:cs typeface="Trebuchet MS"/>
                          <a:sym typeface="Trebuchet MS"/>
                        </a:rPr>
                        <a:t>Added SlashNext</a:t>
                      </a:r>
                      <a:endParaRPr sz="180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hMerge="1">
                  <a:txBody>
                    <a:bodyPr/>
                    <a:lstStyle/>
                    <a:p>
                      <a:endParaRPr lang="en-US"/>
                    </a:p>
                  </a:txBody>
                  <a:tcPr/>
                </a:tc>
                <a:extLst>
                  <a:ext uri="{0D108BD9-81ED-4DB2-BD59-A6C34878D82A}">
                    <a16:rowId xmlns:a16="http://schemas.microsoft.com/office/drawing/2014/main" val="10017"/>
                  </a:ext>
                </a:extLst>
              </a:tr>
            </a:tbl>
          </a:graphicData>
        </a:graphic>
      </p:graphicFrame>
      <p:pic>
        <p:nvPicPr>
          <p:cNvPr id="1961" name="Google Shape;1961;p11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962" name="Google Shape;1962;p1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963" name="Google Shape;1963;p111"/>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964" name="Google Shape;1964;p11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965" name="Google Shape;1965;p111"/>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1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971" name="Google Shape;1971;p112"/>
          <p:cNvSpPr txBox="1">
            <a:spLocks noGrp="1"/>
          </p:cNvSpPr>
          <p:nvPr>
            <p:ph type="body" idx="1"/>
          </p:nvPr>
        </p:nvSpPr>
        <p:spPr>
          <a:xfrm>
            <a:off x="861250" y="3505050"/>
            <a:ext cx="11705100" cy="58560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t>Utilizes NLP techniques and transformer architectures to accomplish cybersecurity tasks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t>cyBERT for log p</a:t>
            </a:r>
            <a:r>
              <a:rPr lang="en-US">
                <a:latin typeface="Trebuchet MS"/>
                <a:ea typeface="Trebuchet MS"/>
                <a:cs typeface="Trebuchet MS"/>
                <a:sym typeface="Trebuchet MS"/>
              </a:rPr>
              <a:t>arsing </a:t>
            </a:r>
            <a:r>
              <a:rPr lang="en-US"/>
              <a:t>can extract fields of value (without regex) with a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r>
              <a:rPr lang="en-US"/>
              <a:t>, and is </a:t>
            </a:r>
            <a:r>
              <a:rPr lang="en-US" b="1"/>
              <a:t>160x faster</a:t>
            </a:r>
            <a:r>
              <a:rPr lang="en-US"/>
              <a:t> than previous versions</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Char char="▸"/>
            </a:pPr>
            <a:r>
              <a:rPr lang="en-US"/>
              <a:t>PII (Personally Identifying Information) discovery and scrubbing can be accomplished with a fine-tuned BERT model. </a:t>
            </a:r>
            <a:r>
              <a:rPr lang="en-US" b="1"/>
              <a:t>F1 score &gt; 0.9643</a:t>
            </a:r>
            <a:r>
              <a:rPr lang="en-US"/>
              <a:t> to identify PII fields compared to 0.281 using the IT spaCy NER implementation</a:t>
            </a:r>
            <a:br>
              <a:rPr lang="en-US"/>
            </a:br>
            <a:endParaRPr b="1"/>
          </a:p>
          <a:p>
            <a:pPr marL="457200" lvl="0" indent="-381000" algn="l" rtl="0">
              <a:spcBef>
                <a:spcPts val="0"/>
              </a:spcBef>
              <a:spcAft>
                <a:spcPts val="0"/>
              </a:spcAft>
              <a:buSzPts val="2400"/>
              <a:buChar char="▸"/>
            </a:pPr>
            <a:r>
              <a:rPr lang="en-US"/>
              <a:t>NLP models and sequence classification are useful in predictive maintenance tasks, where a model was able to identify </a:t>
            </a:r>
            <a:r>
              <a:rPr lang="en-US" b="1"/>
              <a:t>over 100 additional lines</a:t>
            </a:r>
            <a:r>
              <a:rPr lang="en-US"/>
              <a:t> in unstructured logs that are possibility sources of errors. These lines would have been missed by static regex rules.</a:t>
            </a:r>
            <a:endParaRPr/>
          </a:p>
        </p:txBody>
      </p:sp>
      <p:sp>
        <p:nvSpPr>
          <p:cNvPr id="1972" name="Google Shape;1972;p11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Now for log parsing, PII detection, predictive maintenance, and more</a:t>
            </a:r>
            <a:endParaRPr/>
          </a:p>
        </p:txBody>
      </p:sp>
      <p:pic>
        <p:nvPicPr>
          <p:cNvPr id="1973" name="Google Shape;1973;p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372225" y="7226425"/>
            <a:ext cx="1385350" cy="2314350"/>
          </a:xfrm>
          <a:prstGeom prst="rect">
            <a:avLst/>
          </a:prstGeom>
          <a:noFill/>
          <a:ln>
            <a:noFill/>
          </a:ln>
        </p:spPr>
      </p:pic>
      <p:sp>
        <p:nvSpPr>
          <p:cNvPr id="1974" name="Google Shape;1974;p112"/>
          <p:cNvSpPr txBox="1"/>
          <p:nvPr/>
        </p:nvSpPr>
        <p:spPr>
          <a:xfrm>
            <a:off x="12566342" y="3349391"/>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975" name="Google Shape;1975;p112"/>
          <p:cNvPicPr preferRelativeResize="0"/>
          <p:nvPr/>
        </p:nvPicPr>
        <p:blipFill rotWithShape="1">
          <a:blip r:embed="rId4">
            <a:alphaModFix/>
          </a:blip>
          <a:srcRect/>
          <a:stretch/>
        </p:blipFill>
        <p:spPr>
          <a:xfrm>
            <a:off x="13042748" y="4174422"/>
            <a:ext cx="4044293" cy="27631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113"/>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981" name="Google Shape;1981;p113"/>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982" name="Google Shape;1982;p11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983" name="Google Shape;1983;p113"/>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984" name="Google Shape;1984;p113" title="Points scored"/>
          <p:cNvPicPr preferRelativeResize="0"/>
          <p:nvPr/>
        </p:nvPicPr>
        <p:blipFill>
          <a:blip r:embed="rId3">
            <a:alphaModFix/>
          </a:blip>
          <a:stretch>
            <a:fillRect/>
          </a:stretch>
        </p:blipFill>
        <p:spPr>
          <a:xfrm>
            <a:off x="8705350" y="3507625"/>
            <a:ext cx="8752125" cy="5834426"/>
          </a:xfrm>
          <a:prstGeom prst="rect">
            <a:avLst/>
          </a:prstGeom>
          <a:noFill/>
          <a:ln>
            <a:noFill/>
          </a:ln>
        </p:spPr>
      </p:pic>
      <p:sp>
        <p:nvSpPr>
          <p:cNvPr id="1985" name="Google Shape;1985;p113"/>
          <p:cNvSpPr txBox="1"/>
          <p:nvPr/>
        </p:nvSpPr>
        <p:spPr>
          <a:xfrm>
            <a:off x="9021900" y="91896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 using CLX v0.17 nightly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14"/>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991" name="Google Shape;1991;p114"/>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992" name="Google Shape;1992;p114"/>
          <p:cNvPicPr preferRelativeResize="0"/>
          <p:nvPr/>
        </p:nvPicPr>
        <p:blipFill rotWithShape="1">
          <a:blip r:embed="rId3">
            <a:alphaModFix/>
          </a:blip>
          <a:srcRect/>
          <a:stretch/>
        </p:blipFill>
        <p:spPr>
          <a:xfrm>
            <a:off x="698325" y="3711373"/>
            <a:ext cx="13342461" cy="5680689"/>
          </a:xfrm>
          <a:prstGeom prst="rect">
            <a:avLst/>
          </a:prstGeom>
          <a:noFill/>
          <a:ln>
            <a:noFill/>
          </a:ln>
        </p:spPr>
      </p:pic>
      <p:sp>
        <p:nvSpPr>
          <p:cNvPr id="1993" name="Google Shape;1993;p114"/>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994" name="Google Shape;1994;p114"/>
          <p:cNvGrpSpPr/>
          <p:nvPr/>
        </p:nvGrpSpPr>
        <p:grpSpPr>
          <a:xfrm>
            <a:off x="1986031" y="6192865"/>
            <a:ext cx="12691754" cy="1991040"/>
            <a:chOff x="2979914" y="4002168"/>
            <a:chExt cx="7614900" cy="1194600"/>
          </a:xfrm>
        </p:grpSpPr>
        <p:sp>
          <p:nvSpPr>
            <p:cNvPr id="1995" name="Google Shape;1995;p114"/>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996" name="Google Shape;1996;p114"/>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997" name="Google Shape;1997;p114"/>
          <p:cNvPicPr preferRelativeResize="0"/>
          <p:nvPr/>
        </p:nvPicPr>
        <p:blipFill rotWithShape="1">
          <a:blip r:embed="rId5">
            <a:alphaModFix/>
          </a:blip>
          <a:srcRect/>
          <a:stretch/>
        </p:blipFill>
        <p:spPr>
          <a:xfrm>
            <a:off x="14311727" y="3113308"/>
            <a:ext cx="3980682" cy="1463727"/>
          </a:xfrm>
          <a:prstGeom prst="rect">
            <a:avLst/>
          </a:prstGeom>
          <a:noFill/>
          <a:ln>
            <a:noFill/>
          </a:ln>
        </p:spPr>
      </p:pic>
      <p:pic>
        <p:nvPicPr>
          <p:cNvPr id="1998" name="Google Shape;1998;p114"/>
          <p:cNvPicPr preferRelativeResize="0"/>
          <p:nvPr/>
        </p:nvPicPr>
        <p:blipFill rotWithShape="1">
          <a:blip r:embed="rId6">
            <a:alphaModFix/>
          </a:blip>
          <a:srcRect/>
          <a:stretch/>
        </p:blipFill>
        <p:spPr>
          <a:xfrm>
            <a:off x="15304029" y="5708854"/>
            <a:ext cx="1996050" cy="1225347"/>
          </a:xfrm>
          <a:prstGeom prst="rect">
            <a:avLst/>
          </a:prstGeom>
          <a:noFill/>
          <a:ln>
            <a:noFill/>
          </a:ln>
        </p:spPr>
      </p:pic>
      <p:cxnSp>
        <p:nvCxnSpPr>
          <p:cNvPr id="1999" name="Google Shape;1999;p114"/>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2000" name="Google Shape;2000;p114"/>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pic>
        <p:nvPicPr>
          <p:cNvPr id="2001" name="Google Shape;2001;p114"/>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4827094" y="4456350"/>
            <a:ext cx="2949919" cy="98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3"/>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88" name="Google Shape;688;p43"/>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89" name="Google Shape;689;p43"/>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90" name="Google Shape;690;p43"/>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91" name="Google Shape;691;p43"/>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92" name="Google Shape;692;p43"/>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93" name="Google Shape;693;p43"/>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94" name="Google Shape;694;p43"/>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95" name="Google Shape;695;p43"/>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96" name="Google Shape;696;p43"/>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97" name="Google Shape;697;p43"/>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98" name="Google Shape;698;p43"/>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99" name="Google Shape;699;p43"/>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700" name="Google Shape;700;p43"/>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701" name="Google Shape;701;p43"/>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702" name="Google Shape;702;p43"/>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703" name="Google Shape;703;p43"/>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704" name="Google Shape;704;p43"/>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705" name="Google Shape;705;p43"/>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706" name="Google Shape;706;p43"/>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707" name="Google Shape;707;p43"/>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708" name="Google Shape;708;p43"/>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709" name="Google Shape;709;p43"/>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710" name="Google Shape;710;p43"/>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711" name="Google Shape;711;p43"/>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712" name="Google Shape;712;p43"/>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713" name="Google Shape;713;p43"/>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714" name="Google Shape;714;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715" name="Google Shape;715;p4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716" name="Google Shape;716;p43"/>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717" name="Google Shape;717;p43"/>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718" name="Google Shape;718;p43"/>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719" name="Google Shape;719;p43"/>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720" name="Google Shape;720;p43"/>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721" name="Google Shape;721;p43"/>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722" name="Google Shape;722;p43"/>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723" name="Google Shape;723;p43"/>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724" name="Google Shape;724;p43"/>
          <p:cNvGrpSpPr/>
          <p:nvPr/>
        </p:nvGrpSpPr>
        <p:grpSpPr>
          <a:xfrm>
            <a:off x="445988" y="2668005"/>
            <a:ext cx="17289990" cy="5373023"/>
            <a:chOff x="527497" y="2667980"/>
            <a:chExt cx="17289990" cy="5373023"/>
          </a:xfrm>
        </p:grpSpPr>
        <p:sp>
          <p:nvSpPr>
            <p:cNvPr id="725" name="Google Shape;725;p43"/>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26" name="Google Shape;726;p43"/>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27" name="Google Shape;727;p43"/>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728" name="Google Shape;728;p43"/>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Google Shape;2007;p115"/>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11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2013" name="Google Shape;2013;p11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sp>
        <p:nvSpPr>
          <p:cNvPr id="2014" name="Google Shape;2014;p116"/>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3">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customizable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for easy </a:t>
            </a:r>
            <a:r>
              <a:rPr lang="en-US" u="sng">
                <a:solidFill>
                  <a:srgbClr val="999999"/>
                </a:solidFill>
                <a:hlinkClick r:id="rId4">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5">
                  <a:extLst>
                    <a:ext uri="{A12FA001-AC4F-418D-AE19-62706E023703}">
                      <ahyp:hlinkClr xmlns:ahyp="http://schemas.microsoft.com/office/drawing/2018/hyperlinkcolor" val="tx"/>
                    </a:ext>
                  </a:extLst>
                </a:hlinkClick>
              </a:rPr>
              <a:t>here</a:t>
            </a:r>
            <a:r>
              <a:rPr lang="en-US"/>
              <a:t>.</a:t>
            </a:r>
            <a:endParaRPr/>
          </a:p>
        </p:txBody>
      </p:sp>
      <p:sp>
        <p:nvSpPr>
          <p:cNvPr id="2015" name="Google Shape;2015;p116"/>
          <p:cNvSpPr txBox="1"/>
          <p:nvPr/>
        </p:nvSpPr>
        <p:spPr>
          <a:xfrm>
            <a:off x="11515338" y="78928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pic>
        <p:nvPicPr>
          <p:cNvPr id="2016" name="Google Shape;2016;p116"/>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10024275" y="3505050"/>
            <a:ext cx="7800629" cy="4387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11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2022" name="Google Shape;2022;p11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2023" name="Google Shape;2023;p1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2024" name="Google Shape;2024;p117"/>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2025" name="Google Shape;2025;p117"/>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2026" name="Google Shape;2026;p117" descr="A picture containing food&#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877275" y="3215351"/>
            <a:ext cx="2918625" cy="732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11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2032" name="Google Shape;2032;p11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2033" name="Google Shape;2033;p118"/>
          <p:cNvPicPr preferRelativeResize="0"/>
          <p:nvPr/>
        </p:nvPicPr>
        <p:blipFill>
          <a:blip r:embed="rId3">
            <a:alphaModFix/>
          </a:blip>
          <a:stretch>
            <a:fillRect/>
          </a:stretch>
        </p:blipFill>
        <p:spPr>
          <a:xfrm>
            <a:off x="9914757" y="3749250"/>
            <a:ext cx="7740150" cy="4512500"/>
          </a:xfrm>
          <a:prstGeom prst="rect">
            <a:avLst/>
          </a:prstGeom>
          <a:noFill/>
          <a:ln>
            <a:noFill/>
          </a:ln>
        </p:spPr>
      </p:pic>
      <p:sp>
        <p:nvSpPr>
          <p:cNvPr id="2034" name="Google Shape;2034;p118"/>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2035" name="Google Shape;2035;p118" descr="A picture containing drawing&#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23685" y="6100280"/>
            <a:ext cx="2812104" cy="464074"/>
          </a:xfrm>
          <a:prstGeom prst="rect">
            <a:avLst/>
          </a:prstGeom>
          <a:noFill/>
          <a:ln>
            <a:noFill/>
          </a:ln>
        </p:spPr>
      </p:pic>
      <p:pic>
        <p:nvPicPr>
          <p:cNvPr id="2036" name="Google Shape;2036;p118" descr="A picture containing drawing&#10;&#10;Description automatically generated"/>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5426124" y="6119751"/>
            <a:ext cx="1564261" cy="464075"/>
          </a:xfrm>
          <a:prstGeom prst="rect">
            <a:avLst/>
          </a:prstGeom>
          <a:noFill/>
          <a:ln>
            <a:noFill/>
          </a:ln>
        </p:spPr>
      </p:pic>
      <p:pic>
        <p:nvPicPr>
          <p:cNvPr id="2037" name="Google Shape;2037;p118" descr="A close up of a sign&#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625697" y="3114242"/>
            <a:ext cx="3080153" cy="786962"/>
          </a:xfrm>
          <a:prstGeom prst="rect">
            <a:avLst/>
          </a:prstGeom>
          <a:noFill/>
          <a:ln>
            <a:noFill/>
          </a:ln>
        </p:spPr>
      </p:pic>
      <p:pic>
        <p:nvPicPr>
          <p:cNvPr id="2038" name="Google Shape;2038;p118" descr="A picture containing drawing&#10;&#10;Description automatically generated"/>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5426118" y="3224994"/>
            <a:ext cx="1823709" cy="565458"/>
          </a:xfrm>
          <a:prstGeom prst="rect">
            <a:avLst/>
          </a:prstGeom>
          <a:noFill/>
          <a:ln>
            <a:noFill/>
          </a:ln>
        </p:spPr>
      </p:pic>
      <p:sp>
        <p:nvSpPr>
          <p:cNvPr id="2039" name="Google Shape;2039;p118"/>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2040" name="Google Shape;2040;p118"/>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2041" name="Google Shape;2041;p118"/>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2042" name="Google Shape;2042;p118"/>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119"/>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51"/>
        <p:cNvGrpSpPr/>
        <p:nvPr/>
      </p:nvGrpSpPr>
      <p:grpSpPr>
        <a:xfrm>
          <a:off x="0" y="0"/>
          <a:ext cx="0" cy="0"/>
          <a:chOff x="0" y="0"/>
          <a:chExt cx="0" cy="0"/>
        </a:xfrm>
      </p:grpSpPr>
      <p:sp>
        <p:nvSpPr>
          <p:cNvPr id="2052" name="Google Shape;2052;p120"/>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2053" name="Google Shape;2053;p120"/>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2054" name="Google Shape;2054;p120"/>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2055" name="Google Shape;2055;p1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32929" y="3293738"/>
            <a:ext cx="1323974" cy="225076"/>
          </a:xfrm>
          <a:prstGeom prst="rect">
            <a:avLst/>
          </a:prstGeom>
          <a:noFill/>
          <a:ln>
            <a:noFill/>
          </a:ln>
        </p:spPr>
      </p:pic>
      <p:pic>
        <p:nvPicPr>
          <p:cNvPr id="2056" name="Google Shape;2056;p12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716264" y="3251850"/>
            <a:ext cx="1033669" cy="321660"/>
          </a:xfrm>
          <a:prstGeom prst="rect">
            <a:avLst/>
          </a:prstGeom>
          <a:noFill/>
          <a:ln>
            <a:noFill/>
          </a:ln>
        </p:spPr>
      </p:pic>
      <p:pic>
        <p:nvPicPr>
          <p:cNvPr id="2057" name="Google Shape;2057;p120"/>
          <p:cNvPicPr preferRelativeResize="0"/>
          <p:nvPr/>
        </p:nvPicPr>
        <p:blipFill rotWithShape="1">
          <a:blip r:embed="rId5" cstate="screen">
            <a:alphaModFix/>
            <a:extLst>
              <a:ext uri="{28A0092B-C50C-407E-A947-70E740481C1C}">
                <a14:useLocalDpi xmlns:a14="http://schemas.microsoft.com/office/drawing/2010/main"/>
              </a:ext>
            </a:extLst>
          </a:blip>
          <a:srcRect r="26071" b="56163"/>
          <a:stretch/>
        </p:blipFill>
        <p:spPr>
          <a:xfrm>
            <a:off x="7209294" y="3220923"/>
            <a:ext cx="954966" cy="365456"/>
          </a:xfrm>
          <a:prstGeom prst="rect">
            <a:avLst/>
          </a:prstGeom>
          <a:noFill/>
          <a:ln>
            <a:noFill/>
          </a:ln>
        </p:spPr>
      </p:pic>
      <p:pic>
        <p:nvPicPr>
          <p:cNvPr id="2058" name="Google Shape;2058;p1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8623621" y="3155943"/>
            <a:ext cx="1141502" cy="482743"/>
          </a:xfrm>
          <a:prstGeom prst="rect">
            <a:avLst/>
          </a:prstGeom>
          <a:noFill/>
          <a:ln>
            <a:noFill/>
          </a:ln>
        </p:spPr>
      </p:pic>
      <p:pic>
        <p:nvPicPr>
          <p:cNvPr id="2059" name="Google Shape;2059;p120"/>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12438959" y="3291860"/>
            <a:ext cx="957959" cy="239489"/>
          </a:xfrm>
          <a:prstGeom prst="rect">
            <a:avLst/>
          </a:prstGeom>
          <a:noFill/>
          <a:ln>
            <a:noFill/>
          </a:ln>
        </p:spPr>
      </p:pic>
      <p:pic>
        <p:nvPicPr>
          <p:cNvPr id="2060" name="Google Shape;2060;p120"/>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13856280" y="3180522"/>
            <a:ext cx="1243069" cy="471416"/>
          </a:xfrm>
          <a:prstGeom prst="rect">
            <a:avLst/>
          </a:prstGeom>
          <a:noFill/>
          <a:ln>
            <a:noFill/>
          </a:ln>
        </p:spPr>
      </p:pic>
      <p:pic>
        <p:nvPicPr>
          <p:cNvPr id="2061" name="Google Shape;2061;p120"/>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5558709" y="3271161"/>
            <a:ext cx="1036046" cy="281085"/>
          </a:xfrm>
          <a:prstGeom prst="rect">
            <a:avLst/>
          </a:prstGeom>
          <a:noFill/>
          <a:ln>
            <a:noFill/>
          </a:ln>
        </p:spPr>
      </p:pic>
      <p:pic>
        <p:nvPicPr>
          <p:cNvPr id="2062" name="Google Shape;2062;p120"/>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3871891" y="5179622"/>
            <a:ext cx="1853046" cy="298224"/>
          </a:xfrm>
          <a:prstGeom prst="rect">
            <a:avLst/>
          </a:prstGeom>
          <a:noFill/>
          <a:ln>
            <a:noFill/>
          </a:ln>
        </p:spPr>
      </p:pic>
      <p:pic>
        <p:nvPicPr>
          <p:cNvPr id="2063" name="Google Shape;2063;p120"/>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7699183" y="4896128"/>
            <a:ext cx="1015969" cy="571482"/>
          </a:xfrm>
          <a:prstGeom prst="rect">
            <a:avLst/>
          </a:prstGeom>
          <a:noFill/>
          <a:ln>
            <a:noFill/>
          </a:ln>
        </p:spPr>
      </p:pic>
      <p:pic>
        <p:nvPicPr>
          <p:cNvPr id="2064" name="Google Shape;2064;p120"/>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9224790" y="5204793"/>
            <a:ext cx="1172852" cy="316670"/>
          </a:xfrm>
          <a:prstGeom prst="rect">
            <a:avLst/>
          </a:prstGeom>
          <a:noFill/>
          <a:ln>
            <a:noFill/>
          </a:ln>
        </p:spPr>
      </p:pic>
      <p:pic>
        <p:nvPicPr>
          <p:cNvPr id="2065" name="Google Shape;2065;p120"/>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907282" y="5178287"/>
            <a:ext cx="744625" cy="306300"/>
          </a:xfrm>
          <a:prstGeom prst="rect">
            <a:avLst/>
          </a:prstGeom>
          <a:noFill/>
          <a:ln>
            <a:noFill/>
          </a:ln>
        </p:spPr>
      </p:pic>
      <p:pic>
        <p:nvPicPr>
          <p:cNvPr id="2066" name="Google Shape;2066;p120"/>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2161546" y="5096199"/>
            <a:ext cx="751466" cy="350414"/>
          </a:xfrm>
          <a:prstGeom prst="rect">
            <a:avLst/>
          </a:prstGeom>
          <a:noFill/>
          <a:ln>
            <a:noFill/>
          </a:ln>
        </p:spPr>
      </p:pic>
      <p:pic>
        <p:nvPicPr>
          <p:cNvPr id="2067" name="Google Shape;2067;p120"/>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13422652" y="5218970"/>
            <a:ext cx="1040967" cy="268354"/>
          </a:xfrm>
          <a:prstGeom prst="rect">
            <a:avLst/>
          </a:prstGeom>
          <a:noFill/>
          <a:ln>
            <a:noFill/>
          </a:ln>
        </p:spPr>
      </p:pic>
      <p:pic>
        <p:nvPicPr>
          <p:cNvPr id="2068" name="Google Shape;2068;p120"/>
          <p:cNvPicPr preferRelativeResize="0"/>
          <p:nvPr/>
        </p:nvPicPr>
        <p:blipFill rotWithShape="1">
          <a:blip r:embed="rId16" cstate="screen">
            <a:alphaModFix/>
            <a:extLst>
              <a:ext uri="{28A0092B-C50C-407E-A947-70E740481C1C}">
                <a14:useLocalDpi xmlns:a14="http://schemas.microsoft.com/office/drawing/2010/main"/>
              </a:ext>
            </a:extLst>
          </a:blip>
          <a:srcRect/>
          <a:stretch/>
        </p:blipFill>
        <p:spPr>
          <a:xfrm>
            <a:off x="14973256" y="5125278"/>
            <a:ext cx="873163" cy="381479"/>
          </a:xfrm>
          <a:prstGeom prst="rect">
            <a:avLst/>
          </a:prstGeom>
          <a:noFill/>
          <a:ln>
            <a:noFill/>
          </a:ln>
        </p:spPr>
      </p:pic>
      <p:pic>
        <p:nvPicPr>
          <p:cNvPr id="2069" name="Google Shape;2069;p120"/>
          <p:cNvPicPr preferRelativeResize="0"/>
          <p:nvPr/>
        </p:nvPicPr>
        <p:blipFill rotWithShape="1">
          <a:blip r:embed="rId17" cstate="screen">
            <a:alphaModFix/>
            <a:extLst>
              <a:ext uri="{28A0092B-C50C-407E-A947-70E740481C1C}">
                <a14:useLocalDpi xmlns:a14="http://schemas.microsoft.com/office/drawing/2010/main"/>
              </a:ext>
            </a:extLst>
          </a:blip>
          <a:srcRect/>
          <a:stretch/>
        </p:blipFill>
        <p:spPr>
          <a:xfrm>
            <a:off x="4568126" y="6060065"/>
            <a:ext cx="941812" cy="174906"/>
          </a:xfrm>
          <a:prstGeom prst="rect">
            <a:avLst/>
          </a:prstGeom>
          <a:noFill/>
          <a:ln>
            <a:noFill/>
          </a:ln>
        </p:spPr>
      </p:pic>
      <p:pic>
        <p:nvPicPr>
          <p:cNvPr id="2070" name="Google Shape;2070;p120"/>
          <p:cNvPicPr preferRelativeResize="0"/>
          <p:nvPr/>
        </p:nvPicPr>
        <p:blipFill rotWithShape="1">
          <a:blip r:embed="rId18" cstate="screen">
            <a:alphaModFix/>
            <a:extLst>
              <a:ext uri="{28A0092B-C50C-407E-A947-70E740481C1C}">
                <a14:useLocalDpi xmlns:a14="http://schemas.microsoft.com/office/drawing/2010/main"/>
              </a:ext>
            </a:extLst>
          </a:blip>
          <a:srcRect/>
          <a:stretch/>
        </p:blipFill>
        <p:spPr>
          <a:xfrm>
            <a:off x="6144420" y="6019817"/>
            <a:ext cx="748249" cy="255402"/>
          </a:xfrm>
          <a:prstGeom prst="rect">
            <a:avLst/>
          </a:prstGeom>
          <a:noFill/>
          <a:ln>
            <a:noFill/>
          </a:ln>
        </p:spPr>
      </p:pic>
      <p:pic>
        <p:nvPicPr>
          <p:cNvPr id="2071" name="Google Shape;2071;p120"/>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7527151" y="6011149"/>
            <a:ext cx="1137320" cy="272738"/>
          </a:xfrm>
          <a:prstGeom prst="rect">
            <a:avLst/>
          </a:prstGeom>
          <a:noFill/>
          <a:ln>
            <a:noFill/>
          </a:ln>
        </p:spPr>
      </p:pic>
      <p:pic>
        <p:nvPicPr>
          <p:cNvPr id="2072" name="Google Shape;2072;p120"/>
          <p:cNvPicPr preferRelativeResize="0"/>
          <p:nvPr/>
        </p:nvPicPr>
        <p:blipFill rotWithShape="1">
          <a:blip r:embed="rId20" cstate="screen">
            <a:alphaModFix/>
            <a:extLst>
              <a:ext uri="{28A0092B-C50C-407E-A947-70E740481C1C}">
                <a14:useLocalDpi xmlns:a14="http://schemas.microsoft.com/office/drawing/2010/main"/>
              </a:ext>
            </a:extLst>
          </a:blip>
          <a:srcRect/>
          <a:stretch/>
        </p:blipFill>
        <p:spPr>
          <a:xfrm>
            <a:off x="9298953" y="6035612"/>
            <a:ext cx="985661" cy="223813"/>
          </a:xfrm>
          <a:prstGeom prst="rect">
            <a:avLst/>
          </a:prstGeom>
          <a:noFill/>
          <a:ln>
            <a:noFill/>
          </a:ln>
        </p:spPr>
      </p:pic>
      <p:pic>
        <p:nvPicPr>
          <p:cNvPr id="2073" name="Google Shape;2073;p120"/>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919096" y="6025760"/>
            <a:ext cx="1217572" cy="243516"/>
          </a:xfrm>
          <a:prstGeom prst="rect">
            <a:avLst/>
          </a:prstGeom>
          <a:noFill/>
          <a:ln>
            <a:noFill/>
          </a:ln>
        </p:spPr>
      </p:pic>
      <p:pic>
        <p:nvPicPr>
          <p:cNvPr id="2074" name="Google Shape;2074;p120"/>
          <p:cNvPicPr preferRelativeResize="0"/>
          <p:nvPr/>
        </p:nvPicPr>
        <p:blipFill rotWithShape="1">
          <a:blip r:embed="rId22" cstate="screen">
            <a:alphaModFix/>
            <a:extLst>
              <a:ext uri="{28A0092B-C50C-407E-A947-70E740481C1C}">
                <a14:useLocalDpi xmlns:a14="http://schemas.microsoft.com/office/drawing/2010/main"/>
              </a:ext>
            </a:extLst>
          </a:blip>
          <a:srcRect l="16377" t="27568" r="17319" b="27214"/>
          <a:stretch/>
        </p:blipFill>
        <p:spPr>
          <a:xfrm>
            <a:off x="6122206" y="6687799"/>
            <a:ext cx="592740" cy="227379"/>
          </a:xfrm>
          <a:prstGeom prst="rect">
            <a:avLst/>
          </a:prstGeom>
          <a:noFill/>
          <a:ln>
            <a:noFill/>
          </a:ln>
        </p:spPr>
      </p:pic>
      <p:pic>
        <p:nvPicPr>
          <p:cNvPr id="2075" name="Google Shape;2075;p120"/>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6939537" y="6516046"/>
            <a:ext cx="789727" cy="613335"/>
          </a:xfrm>
          <a:prstGeom prst="rect">
            <a:avLst/>
          </a:prstGeom>
          <a:noFill/>
          <a:ln>
            <a:noFill/>
          </a:ln>
        </p:spPr>
      </p:pic>
      <p:pic>
        <p:nvPicPr>
          <p:cNvPr id="2076" name="Google Shape;2076;p120"/>
          <p:cNvPicPr preferRelativeResize="0"/>
          <p:nvPr/>
        </p:nvPicPr>
        <p:blipFill rotWithShape="1">
          <a:blip r:embed="rId24" cstate="screen">
            <a:alphaModFix/>
            <a:extLst>
              <a:ext uri="{28A0092B-C50C-407E-A947-70E740481C1C}">
                <a14:useLocalDpi xmlns:a14="http://schemas.microsoft.com/office/drawing/2010/main"/>
              </a:ext>
            </a:extLst>
          </a:blip>
          <a:srcRect/>
          <a:stretch/>
        </p:blipFill>
        <p:spPr>
          <a:xfrm>
            <a:off x="3898865" y="8423195"/>
            <a:ext cx="1242977" cy="454334"/>
          </a:xfrm>
          <a:prstGeom prst="rect">
            <a:avLst/>
          </a:prstGeom>
          <a:noFill/>
          <a:ln>
            <a:noFill/>
          </a:ln>
        </p:spPr>
      </p:pic>
      <p:pic>
        <p:nvPicPr>
          <p:cNvPr id="2077" name="Google Shape;2077;p120"/>
          <p:cNvPicPr preferRelativeResize="0"/>
          <p:nvPr/>
        </p:nvPicPr>
        <p:blipFill rotWithShape="1">
          <a:blip r:embed="rId25" cstate="screen">
            <a:alphaModFix/>
            <a:extLst>
              <a:ext uri="{28A0092B-C50C-407E-A947-70E740481C1C}">
                <a14:useLocalDpi xmlns:a14="http://schemas.microsoft.com/office/drawing/2010/main"/>
              </a:ext>
            </a:extLst>
          </a:blip>
          <a:srcRect/>
          <a:stretch/>
        </p:blipFill>
        <p:spPr>
          <a:xfrm>
            <a:off x="5603992" y="8475628"/>
            <a:ext cx="1149586" cy="357732"/>
          </a:xfrm>
          <a:prstGeom prst="rect">
            <a:avLst/>
          </a:prstGeom>
          <a:noFill/>
          <a:ln>
            <a:noFill/>
          </a:ln>
        </p:spPr>
      </p:pic>
      <p:pic>
        <p:nvPicPr>
          <p:cNvPr id="2078" name="Google Shape;2078;p120"/>
          <p:cNvPicPr preferRelativeResize="0"/>
          <p:nvPr/>
        </p:nvPicPr>
        <p:blipFill rotWithShape="1">
          <a:blip r:embed="rId26" cstate="screen">
            <a:alphaModFix/>
            <a:extLst>
              <a:ext uri="{28A0092B-C50C-407E-A947-70E740481C1C}">
                <a14:useLocalDpi xmlns:a14="http://schemas.microsoft.com/office/drawing/2010/main"/>
              </a:ext>
            </a:extLst>
          </a:blip>
          <a:srcRect/>
          <a:stretch/>
        </p:blipFill>
        <p:spPr>
          <a:xfrm>
            <a:off x="8819380" y="8476426"/>
            <a:ext cx="861146" cy="348123"/>
          </a:xfrm>
          <a:prstGeom prst="rect">
            <a:avLst/>
          </a:prstGeom>
          <a:noFill/>
          <a:ln>
            <a:noFill/>
          </a:ln>
        </p:spPr>
      </p:pic>
      <p:pic>
        <p:nvPicPr>
          <p:cNvPr id="2079" name="Google Shape;2079;p120"/>
          <p:cNvPicPr preferRelativeResize="0"/>
          <p:nvPr/>
        </p:nvPicPr>
        <p:blipFill rotWithShape="1">
          <a:blip r:embed="rId27" cstate="screen">
            <a:alphaModFix/>
            <a:extLst>
              <a:ext uri="{28A0092B-C50C-407E-A947-70E740481C1C}">
                <a14:useLocalDpi xmlns:a14="http://schemas.microsoft.com/office/drawing/2010/main"/>
              </a:ext>
            </a:extLst>
          </a:blip>
          <a:srcRect/>
          <a:stretch/>
        </p:blipFill>
        <p:spPr>
          <a:xfrm>
            <a:off x="10142676" y="8534400"/>
            <a:ext cx="755163" cy="264012"/>
          </a:xfrm>
          <a:prstGeom prst="rect">
            <a:avLst/>
          </a:prstGeom>
          <a:noFill/>
          <a:ln>
            <a:noFill/>
          </a:ln>
        </p:spPr>
      </p:pic>
      <p:pic>
        <p:nvPicPr>
          <p:cNvPr id="2080" name="Google Shape;2080;p120"/>
          <p:cNvPicPr preferRelativeResize="0"/>
          <p:nvPr/>
        </p:nvPicPr>
        <p:blipFill rotWithShape="1">
          <a:blip r:embed="rId28" cstate="screen">
            <a:alphaModFix/>
            <a:extLst>
              <a:ext uri="{28A0092B-C50C-407E-A947-70E740481C1C}">
                <a14:useLocalDpi xmlns:a14="http://schemas.microsoft.com/office/drawing/2010/main"/>
              </a:ext>
            </a:extLst>
          </a:blip>
          <a:srcRect/>
          <a:stretch/>
        </p:blipFill>
        <p:spPr>
          <a:xfrm>
            <a:off x="11359989" y="8547779"/>
            <a:ext cx="616090" cy="180216"/>
          </a:xfrm>
          <a:prstGeom prst="rect">
            <a:avLst/>
          </a:prstGeom>
          <a:noFill/>
          <a:ln>
            <a:noFill/>
          </a:ln>
        </p:spPr>
      </p:pic>
      <p:pic>
        <p:nvPicPr>
          <p:cNvPr id="2081" name="Google Shape;2081;p120"/>
          <p:cNvPicPr preferRelativeResize="0"/>
          <p:nvPr/>
        </p:nvPicPr>
        <p:blipFill rotWithShape="1">
          <a:blip r:embed="rId29" cstate="screen">
            <a:alphaModFix/>
            <a:extLst>
              <a:ext uri="{28A0092B-C50C-407E-A947-70E740481C1C}">
                <a14:useLocalDpi xmlns:a14="http://schemas.microsoft.com/office/drawing/2010/main"/>
              </a:ext>
            </a:extLst>
          </a:blip>
          <a:srcRect/>
          <a:stretch/>
        </p:blipFill>
        <p:spPr>
          <a:xfrm>
            <a:off x="12438229" y="8534399"/>
            <a:ext cx="915466" cy="245433"/>
          </a:xfrm>
          <a:prstGeom prst="rect">
            <a:avLst/>
          </a:prstGeom>
          <a:noFill/>
          <a:ln>
            <a:noFill/>
          </a:ln>
        </p:spPr>
      </p:pic>
      <p:pic>
        <p:nvPicPr>
          <p:cNvPr id="2082" name="Google Shape;2082;p120"/>
          <p:cNvPicPr preferRelativeResize="0"/>
          <p:nvPr/>
        </p:nvPicPr>
        <p:blipFill rotWithShape="1">
          <a:blip r:embed="rId30" cstate="screen">
            <a:alphaModFix/>
            <a:extLst>
              <a:ext uri="{28A0092B-C50C-407E-A947-70E740481C1C}">
                <a14:useLocalDpi xmlns:a14="http://schemas.microsoft.com/office/drawing/2010/main"/>
              </a:ext>
            </a:extLst>
          </a:blip>
          <a:srcRect/>
          <a:stretch/>
        </p:blipFill>
        <p:spPr>
          <a:xfrm>
            <a:off x="13815845" y="8351416"/>
            <a:ext cx="797584" cy="429325"/>
          </a:xfrm>
          <a:prstGeom prst="rect">
            <a:avLst/>
          </a:prstGeom>
          <a:noFill/>
          <a:ln>
            <a:noFill/>
          </a:ln>
        </p:spPr>
      </p:pic>
      <p:pic>
        <p:nvPicPr>
          <p:cNvPr id="2083" name="Google Shape;2083;p120"/>
          <p:cNvPicPr preferRelativeResize="0"/>
          <p:nvPr/>
        </p:nvPicPr>
        <p:blipFill rotWithShape="1">
          <a:blip r:embed="rId31" cstate="screen">
            <a:alphaModFix/>
            <a:extLst>
              <a:ext uri="{28A0092B-C50C-407E-A947-70E740481C1C}">
                <a14:useLocalDpi xmlns:a14="http://schemas.microsoft.com/office/drawing/2010/main"/>
              </a:ext>
            </a:extLst>
          </a:blip>
          <a:srcRect/>
          <a:stretch/>
        </p:blipFill>
        <p:spPr>
          <a:xfrm>
            <a:off x="15075578" y="8441635"/>
            <a:ext cx="721635" cy="277687"/>
          </a:xfrm>
          <a:prstGeom prst="rect">
            <a:avLst/>
          </a:prstGeom>
          <a:noFill/>
          <a:ln>
            <a:noFill/>
          </a:ln>
        </p:spPr>
      </p:pic>
      <p:pic>
        <p:nvPicPr>
          <p:cNvPr id="2084" name="Google Shape;2084;p120"/>
          <p:cNvPicPr preferRelativeResize="0"/>
          <p:nvPr/>
        </p:nvPicPr>
        <p:blipFill rotWithShape="1">
          <a:blip r:embed="rId5" cstate="screen">
            <a:alphaModFix/>
            <a:extLst>
              <a:ext uri="{28A0092B-C50C-407E-A947-70E740481C1C}">
                <a14:useLocalDpi xmlns:a14="http://schemas.microsoft.com/office/drawing/2010/main"/>
              </a:ext>
            </a:extLst>
          </a:blip>
          <a:srcRect r="26071" b="56163"/>
          <a:stretch/>
        </p:blipFill>
        <p:spPr>
          <a:xfrm>
            <a:off x="6234578" y="5139679"/>
            <a:ext cx="954966" cy="365456"/>
          </a:xfrm>
          <a:prstGeom prst="rect">
            <a:avLst/>
          </a:prstGeom>
          <a:noFill/>
          <a:ln>
            <a:noFill/>
          </a:ln>
        </p:spPr>
      </p:pic>
      <p:cxnSp>
        <p:nvCxnSpPr>
          <p:cNvPr id="2085" name="Google Shape;2085;p120"/>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2086" name="Google Shape;2086;p120"/>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2087" name="Google Shape;2087;p1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2088" name="Google Shape;2088;p120"/>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215728" y="8412602"/>
            <a:ext cx="1141502" cy="482743"/>
          </a:xfrm>
          <a:prstGeom prst="rect">
            <a:avLst/>
          </a:prstGeom>
          <a:noFill/>
          <a:ln>
            <a:noFill/>
          </a:ln>
        </p:spPr>
      </p:pic>
      <p:pic>
        <p:nvPicPr>
          <p:cNvPr id="2089" name="Google Shape;2089;p120"/>
          <p:cNvPicPr preferRelativeResize="0"/>
          <p:nvPr/>
        </p:nvPicPr>
        <p:blipFill>
          <a:blip r:embed="rId32" cstate="screen">
            <a:alphaModFix/>
            <a:extLst>
              <a:ext uri="{28A0092B-C50C-407E-A947-70E740481C1C}">
                <a14:useLocalDpi xmlns:a14="http://schemas.microsoft.com/office/drawing/2010/main"/>
              </a:ext>
            </a:extLst>
          </a:blip>
          <a:stretch>
            <a:fillRect/>
          </a:stretch>
        </p:blipFill>
        <p:spPr>
          <a:xfrm>
            <a:off x="10224484" y="3226250"/>
            <a:ext cx="679678" cy="357725"/>
          </a:xfrm>
          <a:prstGeom prst="rect">
            <a:avLst/>
          </a:prstGeom>
          <a:noFill/>
          <a:ln>
            <a:noFill/>
          </a:ln>
        </p:spPr>
      </p:pic>
      <p:pic>
        <p:nvPicPr>
          <p:cNvPr id="2090" name="Google Shape;2090;p120"/>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363523" y="3089268"/>
            <a:ext cx="616075" cy="616083"/>
          </a:xfrm>
          <a:prstGeom prst="rect">
            <a:avLst/>
          </a:prstGeom>
          <a:noFill/>
          <a:ln>
            <a:noFill/>
          </a:ln>
        </p:spPr>
      </p:pic>
      <p:pic>
        <p:nvPicPr>
          <p:cNvPr id="2091" name="Google Shape;2091;p120"/>
          <p:cNvPicPr preferRelativeResize="0"/>
          <p:nvPr/>
        </p:nvPicPr>
        <p:blipFill>
          <a:blip r:embed="rId34" cstate="screen">
            <a:alphaModFix/>
            <a:extLst>
              <a:ext uri="{28A0092B-C50C-407E-A947-70E740481C1C}">
                <a14:useLocalDpi xmlns:a14="http://schemas.microsoft.com/office/drawing/2010/main"/>
              </a:ext>
            </a:extLst>
          </a:blip>
          <a:stretch>
            <a:fillRect/>
          </a:stretch>
        </p:blipFill>
        <p:spPr>
          <a:xfrm>
            <a:off x="12771150" y="6006494"/>
            <a:ext cx="1137325" cy="282049"/>
          </a:xfrm>
          <a:prstGeom prst="rect">
            <a:avLst/>
          </a:prstGeom>
          <a:noFill/>
          <a:ln>
            <a:noFill/>
          </a:ln>
        </p:spPr>
      </p:pic>
      <p:pic>
        <p:nvPicPr>
          <p:cNvPr id="2092" name="Google Shape;2092;p120"/>
          <p:cNvPicPr preferRelativeResize="0"/>
          <p:nvPr/>
        </p:nvPicPr>
        <p:blipFill>
          <a:blip r:embed="rId35" cstate="screen">
            <a:alphaModFix/>
            <a:extLst>
              <a:ext uri="{28A0092B-C50C-407E-A947-70E740481C1C}">
                <a14:useLocalDpi xmlns:a14="http://schemas.microsoft.com/office/drawing/2010/main"/>
              </a:ext>
            </a:extLst>
          </a:blip>
          <a:stretch>
            <a:fillRect/>
          </a:stretch>
        </p:blipFill>
        <p:spPr>
          <a:xfrm>
            <a:off x="9534645" y="6391851"/>
            <a:ext cx="1243074" cy="932299"/>
          </a:xfrm>
          <a:prstGeom prst="rect">
            <a:avLst/>
          </a:prstGeom>
          <a:noFill/>
          <a:ln>
            <a:noFill/>
          </a:ln>
        </p:spPr>
      </p:pic>
      <p:pic>
        <p:nvPicPr>
          <p:cNvPr id="2093" name="Google Shape;2093;p120"/>
          <p:cNvPicPr preferRelativeResize="0"/>
          <p:nvPr/>
        </p:nvPicPr>
        <p:blipFill>
          <a:blip r:embed="rId33" cstate="screen">
            <a:alphaModFix/>
            <a:extLst>
              <a:ext uri="{28A0092B-C50C-407E-A947-70E740481C1C}">
                <a14:useLocalDpi xmlns:a14="http://schemas.microsoft.com/office/drawing/2010/main"/>
              </a:ext>
            </a:extLst>
          </a:blip>
          <a:stretch>
            <a:fillRect/>
          </a:stretch>
        </p:blipFill>
        <p:spPr>
          <a:xfrm>
            <a:off x="11002309" y="6549955"/>
            <a:ext cx="616075" cy="616083"/>
          </a:xfrm>
          <a:prstGeom prst="rect">
            <a:avLst/>
          </a:prstGeom>
          <a:noFill/>
          <a:ln>
            <a:noFill/>
          </a:ln>
        </p:spPr>
      </p:pic>
      <p:pic>
        <p:nvPicPr>
          <p:cNvPr id="2094" name="Google Shape;2094;p120"/>
          <p:cNvPicPr preferRelativeResize="0"/>
          <p:nvPr/>
        </p:nvPicPr>
        <p:blipFill>
          <a:blip r:embed="rId36" cstate="screen">
            <a:alphaModFix/>
            <a:extLst>
              <a:ext uri="{28A0092B-C50C-407E-A947-70E740481C1C}">
                <a14:useLocalDpi xmlns:a14="http://schemas.microsoft.com/office/drawing/2010/main"/>
              </a:ext>
            </a:extLst>
          </a:blip>
          <a:stretch>
            <a:fillRect/>
          </a:stretch>
        </p:blipFill>
        <p:spPr>
          <a:xfrm>
            <a:off x="11842975" y="6418175"/>
            <a:ext cx="1172850" cy="879638"/>
          </a:xfrm>
          <a:prstGeom prst="rect">
            <a:avLst/>
          </a:prstGeom>
          <a:noFill/>
          <a:ln>
            <a:noFill/>
          </a:ln>
        </p:spPr>
      </p:pic>
      <p:pic>
        <p:nvPicPr>
          <p:cNvPr id="2095" name="Google Shape;2095;p120"/>
          <p:cNvPicPr preferRelativeResize="0"/>
          <p:nvPr/>
        </p:nvPicPr>
        <p:blipFill>
          <a:blip r:embed="rId37" cstate="screen">
            <a:alphaModFix/>
            <a:extLst>
              <a:ext uri="{28A0092B-C50C-407E-A947-70E740481C1C}">
                <a14:useLocalDpi xmlns:a14="http://schemas.microsoft.com/office/drawing/2010/main"/>
              </a:ext>
            </a:extLst>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21"/>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2102" name="Google Shape;2102;p121"/>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2103" name="Google Shape;2103;p121"/>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2104" name="Google Shape;2104;p121"/>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2105" name="Google Shape;2105;p121"/>
          <p:cNvPicPr preferRelativeResize="0"/>
          <p:nvPr/>
        </p:nvPicPr>
        <p:blipFill rotWithShape="1">
          <a:blip r:embed="rId3">
            <a:alphaModFix/>
          </a:blip>
          <a:srcRect/>
          <a:stretch/>
        </p:blipFill>
        <p:spPr>
          <a:xfrm>
            <a:off x="7161606" y="4564834"/>
            <a:ext cx="3971138" cy="1235752"/>
          </a:xfrm>
          <a:prstGeom prst="rect">
            <a:avLst/>
          </a:prstGeom>
          <a:noFill/>
          <a:ln>
            <a:noFill/>
          </a:ln>
        </p:spPr>
      </p:pic>
      <p:sp>
        <p:nvSpPr>
          <p:cNvPr id="2106" name="Google Shape;2106;p1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2107" name="Google Shape;2107;p1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2108" name="Google Shape;2108;p121"/>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1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2114" name="Google Shape;2114;p122"/>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2115" name="Google Shape;2115;p122"/>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primitives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16" name="Google Shape;2116;p12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2117" name="Google Shape;2117;p12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21"/>
        <p:cNvGrpSpPr/>
        <p:nvPr/>
      </p:nvGrpSpPr>
      <p:grpSpPr>
        <a:xfrm>
          <a:off x="0" y="0"/>
          <a:ext cx="0" cy="0"/>
          <a:chOff x="0" y="0"/>
          <a:chExt cx="0" cy="0"/>
        </a:xfrm>
      </p:grpSpPr>
      <p:sp>
        <p:nvSpPr>
          <p:cNvPr id="2122" name="Google Shape;2122;p123"/>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2123" name="Google Shape;2123;p123"/>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2124" name="Google Shape;2124;p123"/>
          <p:cNvSpPr txBox="1"/>
          <p:nvPr/>
        </p:nvSpPr>
        <p:spPr>
          <a:xfrm>
            <a:off x="830575" y="34805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BLAZING FAST SQL ON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Incredibly fast distributed SQL engine on GPUs--natively compatible with RAPIDS!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Allows data scientists to easily connect large-scale data lakes to GPU-accelerated analytics</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NOW WITH OUT-OF-CORE EXECUTION</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Users no longer limited by available GPU memory</a:t>
            </a:r>
            <a:endParaRPr sz="240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a:solidFill>
                  <a:srgbClr val="868686"/>
                </a:solidFill>
                <a:latin typeface="Trebuchet MS"/>
                <a:ea typeface="Trebuchet MS"/>
                <a:cs typeface="Trebuchet MS"/>
                <a:sym typeface="Trebuchet MS"/>
              </a:rPr>
              <a:t>10TB workloads on a single Tesla V100 (32GB)!</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2125" name="Google Shape;2125;p123" title="Chart"/>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826875" y="2744100"/>
            <a:ext cx="7630600" cy="4761575"/>
          </a:xfrm>
          <a:prstGeom prst="rect">
            <a:avLst/>
          </a:prstGeom>
          <a:noFill/>
          <a:ln>
            <a:noFill/>
          </a:ln>
        </p:spPr>
      </p:pic>
      <p:sp>
        <p:nvSpPr>
          <p:cNvPr id="2126" name="Google Shape;2126;p123"/>
          <p:cNvSpPr/>
          <p:nvPr/>
        </p:nvSpPr>
        <p:spPr>
          <a:xfrm>
            <a:off x="14032000" y="5391350"/>
            <a:ext cx="2890800" cy="2114400"/>
          </a:xfrm>
          <a:prstGeom prst="rect">
            <a:avLst/>
          </a:prstGeom>
          <a:noFill/>
          <a:ln w="28575" cap="flat" cmpd="sng">
            <a:solidFill>
              <a:srgbClr val="79B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3"/>
          <p:cNvSpPr txBox="1"/>
          <p:nvPr/>
        </p:nvSpPr>
        <p:spPr>
          <a:xfrm>
            <a:off x="10588750" y="7602600"/>
            <a:ext cx="6660000" cy="1308000"/>
          </a:xfrm>
          <a:prstGeom prst="rect">
            <a:avLst/>
          </a:prstGeom>
          <a:noFill/>
          <a:ln>
            <a:noFill/>
          </a:ln>
        </p:spPr>
        <p:txBody>
          <a:bodyPr spcFirstLastPara="1" wrap="square" lIns="91425" tIns="91425" rIns="91425" bIns="91425" anchor="t" anchorCtr="0">
            <a:noAutofit/>
          </a:bodyPr>
          <a:lstStyle/>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GPU Big Data Benchmark (GPU-BDB</a:t>
            </a:r>
            <a:r>
              <a:rPr lang="en-US" sz="1800" baseline="30000">
                <a:solidFill>
                  <a:srgbClr val="868686"/>
                </a:solidFill>
                <a:latin typeface="Trebuchet MS"/>
                <a:ea typeface="Trebuchet MS"/>
                <a:cs typeface="Trebuchet MS"/>
                <a:sym typeface="Trebuchet MS"/>
              </a:rPr>
              <a:t>1</a:t>
            </a:r>
            <a:r>
              <a:rPr lang="en-US" sz="1800">
                <a:solidFill>
                  <a:srgbClr val="868686"/>
                </a:solidFill>
                <a:latin typeface="Trebuchet MS"/>
                <a:ea typeface="Trebuchet MS"/>
                <a:cs typeface="Trebuchet MS"/>
                <a:sym typeface="Trebuchet MS"/>
              </a:rPr>
              <a:t>) is a data science benchmark consisting of 30 end-to-end queries representing real-world ETL and Machine Learning workflows, involving both structured and unstructured data. </a:t>
            </a:r>
            <a:endParaRPr sz="1800">
              <a:solidFill>
                <a:srgbClr val="868686"/>
              </a:solidFill>
              <a:latin typeface="Trebuchet MS"/>
              <a:ea typeface="Trebuchet MS"/>
              <a:cs typeface="Trebuchet MS"/>
              <a:sym typeface="Trebuchet MS"/>
            </a:endParaRPr>
          </a:p>
          <a:p>
            <a:pPr marL="283110" marR="0" lvl="0" indent="-275490" algn="l" rtl="0">
              <a:lnSpc>
                <a:spcPct val="90000"/>
              </a:lnSpc>
              <a:spcBef>
                <a:spcPts val="1000"/>
              </a:spcBef>
              <a:spcAft>
                <a:spcPts val="0"/>
              </a:spcAft>
              <a:buClr>
                <a:schemeClr val="lt2"/>
              </a:buClr>
              <a:buSzPts val="1800"/>
              <a:buFont typeface="Noto Sans Symbols"/>
              <a:buChar char="▸"/>
            </a:pPr>
            <a:r>
              <a:rPr lang="en-US" sz="1800">
                <a:solidFill>
                  <a:srgbClr val="868686"/>
                </a:solidFill>
                <a:latin typeface="Trebuchet MS"/>
                <a:ea typeface="Trebuchet MS"/>
                <a:cs typeface="Trebuchet MS"/>
                <a:sym typeface="Trebuchet MS"/>
              </a:rPr>
              <a:t>Using BlazingSQL, we saw a </a:t>
            </a:r>
            <a:r>
              <a:rPr lang="en-US" sz="1800" b="1">
                <a:solidFill>
                  <a:srgbClr val="868686"/>
                </a:solidFill>
                <a:latin typeface="Trebuchet MS"/>
                <a:ea typeface="Trebuchet MS"/>
                <a:cs typeface="Trebuchet MS"/>
                <a:sym typeface="Trebuchet MS"/>
              </a:rPr>
              <a:t>20% increase in performance -- on 6 fewer nodes</a:t>
            </a:r>
            <a:r>
              <a:rPr lang="en-US" sz="1800">
                <a:solidFill>
                  <a:srgbClr val="868686"/>
                </a:solidFill>
                <a:latin typeface="Trebuchet MS"/>
                <a:ea typeface="Trebuchet MS"/>
                <a:cs typeface="Trebuchet MS"/>
                <a:sym typeface="Trebuchet MS"/>
              </a:rPr>
              <a:t>!</a:t>
            </a:r>
            <a:endParaRPr sz="1800">
              <a:latin typeface="Trebuchet MS"/>
              <a:ea typeface="Trebuchet MS"/>
              <a:cs typeface="Trebuchet MS"/>
              <a:sym typeface="Trebuchet MS"/>
            </a:endParaRPr>
          </a:p>
        </p:txBody>
      </p:sp>
      <p:sp>
        <p:nvSpPr>
          <p:cNvPr id="2128" name="Google Shape;2128;p123"/>
          <p:cNvSpPr txBox="1"/>
          <p:nvPr/>
        </p:nvSpPr>
        <p:spPr>
          <a:xfrm>
            <a:off x="14601100" y="4935875"/>
            <a:ext cx="1752600" cy="37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79B900"/>
                </a:solidFill>
                <a:latin typeface="Trebuchet MS"/>
                <a:ea typeface="Trebuchet MS"/>
                <a:cs typeface="Trebuchet MS"/>
                <a:sym typeface="Trebuchet MS"/>
              </a:rPr>
              <a:t>GPU-BDB with BSQL</a:t>
            </a:r>
            <a:endParaRPr>
              <a:solidFill>
                <a:srgbClr val="79B900"/>
              </a:solidFill>
              <a:latin typeface="Trebuchet MS"/>
              <a:ea typeface="Trebuchet MS"/>
              <a:cs typeface="Trebuchet MS"/>
              <a:sym typeface="Trebuchet MS"/>
            </a:endParaRPr>
          </a:p>
        </p:txBody>
      </p:sp>
      <p:sp>
        <p:nvSpPr>
          <p:cNvPr id="2129" name="Google Shape;2129;p123"/>
          <p:cNvSpPr txBox="1"/>
          <p:nvPr/>
        </p:nvSpPr>
        <p:spPr>
          <a:xfrm>
            <a:off x="830575" y="9037950"/>
            <a:ext cx="81504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200">
                <a:solidFill>
                  <a:schemeClr val="dk2"/>
                </a:solidFill>
                <a:latin typeface="Trebuchet MS"/>
                <a:ea typeface="Trebuchet MS"/>
                <a:cs typeface="Trebuchet MS"/>
                <a:sym typeface="Trebuchet MS"/>
              </a:rPr>
              <a:t>1: GPU-BDB is derived from the TPCx-BB benchmark and is used for internal performance testing. Results from GPU-BDB are not comparable to TPCx-BB.</a:t>
            </a:r>
            <a:endParaRPr>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133"/>
        <p:cNvGrpSpPr/>
        <p:nvPr/>
      </p:nvGrpSpPr>
      <p:grpSpPr>
        <a:xfrm>
          <a:off x="0" y="0"/>
          <a:ext cx="0" cy="0"/>
          <a:chOff x="0" y="0"/>
          <a:chExt cx="0" cy="0"/>
        </a:xfrm>
      </p:grpSpPr>
      <p:grpSp>
        <p:nvGrpSpPr>
          <p:cNvPr id="2134" name="Google Shape;2134;p124"/>
          <p:cNvGrpSpPr/>
          <p:nvPr/>
        </p:nvGrpSpPr>
        <p:grpSpPr>
          <a:xfrm>
            <a:off x="4073889" y="6493096"/>
            <a:ext cx="10226986" cy="2949048"/>
            <a:chOff x="4580835" y="6441743"/>
            <a:chExt cx="10226986" cy="3016155"/>
          </a:xfrm>
        </p:grpSpPr>
        <p:grpSp>
          <p:nvGrpSpPr>
            <p:cNvPr id="2135" name="Google Shape;2135;p124"/>
            <p:cNvGrpSpPr/>
            <p:nvPr/>
          </p:nvGrpSpPr>
          <p:grpSpPr>
            <a:xfrm>
              <a:off x="4580835" y="6441743"/>
              <a:ext cx="10226986" cy="3016155"/>
              <a:chOff x="9925878" y="2310106"/>
              <a:chExt cx="7063900" cy="2358730"/>
            </a:xfrm>
          </p:grpSpPr>
          <p:sp>
            <p:nvSpPr>
              <p:cNvPr id="2136" name="Google Shape;2136;p124"/>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137" name="Google Shape;2137;p124"/>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138" name="Google Shape;2138;p124"/>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139" name="Google Shape;2139;p1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140" name="Google Shape;2140;p124"/>
          <p:cNvGrpSpPr/>
          <p:nvPr/>
        </p:nvGrpSpPr>
        <p:grpSpPr>
          <a:xfrm>
            <a:off x="4580870" y="2558966"/>
            <a:ext cx="9126262" cy="3496299"/>
            <a:chOff x="4515554" y="2558966"/>
            <a:chExt cx="9126262" cy="3496299"/>
          </a:xfrm>
        </p:grpSpPr>
        <p:cxnSp>
          <p:nvCxnSpPr>
            <p:cNvPr id="2141" name="Google Shape;2141;p124"/>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142" name="Google Shape;2142;p124"/>
            <p:cNvPicPr preferRelativeResize="0"/>
            <p:nvPr/>
          </p:nvPicPr>
          <p:blipFill rotWithShape="1">
            <a:blip r:embed="rId3" cstate="screen">
              <a:alphaModFix/>
              <a:extLst>
                <a:ext uri="{28A0092B-C50C-407E-A947-70E740481C1C}">
                  <a14:useLocalDpi xmlns:a14="http://schemas.microsoft.com/office/drawing/2010/main"/>
                </a:ext>
              </a:extLst>
            </a:blip>
            <a:srcRect t="39" b="28"/>
            <a:stretch/>
          </p:blipFill>
          <p:spPr>
            <a:xfrm flipH="1">
              <a:off x="8539140" y="2718932"/>
              <a:ext cx="1570653" cy="1533005"/>
            </a:xfrm>
            <a:prstGeom prst="rect">
              <a:avLst/>
            </a:prstGeom>
            <a:noFill/>
            <a:ln>
              <a:noFill/>
            </a:ln>
          </p:spPr>
        </p:pic>
        <p:grpSp>
          <p:nvGrpSpPr>
            <p:cNvPr id="2143" name="Google Shape;2143;p124"/>
            <p:cNvGrpSpPr/>
            <p:nvPr/>
          </p:nvGrpSpPr>
          <p:grpSpPr>
            <a:xfrm>
              <a:off x="4722874" y="4842035"/>
              <a:ext cx="758692" cy="376180"/>
              <a:chOff x="5528863" y="4935382"/>
              <a:chExt cx="758692" cy="376180"/>
            </a:xfrm>
          </p:grpSpPr>
          <p:sp>
            <p:nvSpPr>
              <p:cNvPr id="2144" name="Google Shape;2144;p124"/>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45" name="Google Shape;2145;p124"/>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146" name="Google Shape;2146;p124"/>
            <p:cNvGrpSpPr/>
            <p:nvPr/>
          </p:nvGrpSpPr>
          <p:grpSpPr>
            <a:xfrm>
              <a:off x="6340131" y="4842967"/>
              <a:ext cx="758692" cy="376180"/>
              <a:chOff x="7042592" y="4947054"/>
              <a:chExt cx="758692" cy="376180"/>
            </a:xfrm>
          </p:grpSpPr>
          <p:sp>
            <p:nvSpPr>
              <p:cNvPr id="2147" name="Google Shape;2147;p124"/>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48" name="Google Shape;2148;p124"/>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149" name="Google Shape;2149;p124"/>
            <p:cNvGrpSpPr/>
            <p:nvPr/>
          </p:nvGrpSpPr>
          <p:grpSpPr>
            <a:xfrm>
              <a:off x="6040955" y="5289629"/>
              <a:ext cx="1034811" cy="673778"/>
              <a:chOff x="6691656" y="5269186"/>
              <a:chExt cx="1034811" cy="673778"/>
            </a:xfrm>
          </p:grpSpPr>
          <p:sp>
            <p:nvSpPr>
              <p:cNvPr id="2150" name="Google Shape;2150;p124"/>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51" name="Google Shape;2151;p124"/>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152" name="Google Shape;2152;p124"/>
            <p:cNvGrpSpPr/>
            <p:nvPr/>
          </p:nvGrpSpPr>
          <p:grpSpPr>
            <a:xfrm>
              <a:off x="4766113" y="5289629"/>
              <a:ext cx="979925" cy="673778"/>
              <a:chOff x="5616349" y="5271473"/>
              <a:chExt cx="979925" cy="673778"/>
            </a:xfrm>
          </p:grpSpPr>
          <p:sp>
            <p:nvSpPr>
              <p:cNvPr id="2153" name="Google Shape;2153;p124"/>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154" name="Google Shape;2154;p124"/>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155" name="Google Shape;2155;p124"/>
            <p:cNvGrpSpPr/>
            <p:nvPr/>
          </p:nvGrpSpPr>
          <p:grpSpPr>
            <a:xfrm>
              <a:off x="5543978" y="5603934"/>
              <a:ext cx="746448" cy="451331"/>
              <a:chOff x="6287555" y="5438838"/>
              <a:chExt cx="746448" cy="451331"/>
            </a:xfrm>
          </p:grpSpPr>
          <p:sp>
            <p:nvSpPr>
              <p:cNvPr id="2156" name="Google Shape;2156;p124"/>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157" name="Google Shape;2157;p124"/>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158" name="Google Shape;2158;p124"/>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159" name="Google Shape;2159;p12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160" name="Google Shape;2160;p124"/>
            <p:cNvGrpSpPr/>
            <p:nvPr/>
          </p:nvGrpSpPr>
          <p:grpSpPr>
            <a:xfrm>
              <a:off x="8663528" y="3276091"/>
              <a:ext cx="1318774" cy="588343"/>
              <a:chOff x="3665200" y="1254774"/>
              <a:chExt cx="952699" cy="424983"/>
            </a:xfrm>
          </p:grpSpPr>
          <p:sp>
            <p:nvSpPr>
              <p:cNvPr id="2161" name="Google Shape;2161;p124"/>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162" name="Google Shape;2162;p124"/>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163" name="Google Shape;2163;p124"/>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64" name="Google Shape;2164;p124"/>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65" name="Google Shape;2165;p124"/>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166" name="Google Shape;2166;p124"/>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67" name="Google Shape;2167;p124"/>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168" name="Google Shape;2168;p124"/>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169" name="Google Shape;2169;p124"/>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0" name="Google Shape;2170;p124"/>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171" name="Google Shape;2171;p124"/>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172" name="Google Shape;2172;p124"/>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173" name="Google Shape;2173;p124"/>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74" name="Google Shape;2174;p124"/>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75" name="Google Shape;2175;p124"/>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44"/>
          <p:cNvSpPr txBox="1">
            <a:spLocks noGrp="1"/>
          </p:cNvSpPr>
          <p:nvPr>
            <p:ph type="title"/>
          </p:nvPr>
        </p:nvSpPr>
        <p:spPr>
          <a:xfrm>
            <a:off x="830580" y="6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Lightning-fast performance on real-world use cases</a:t>
            </a:r>
            <a:endParaRPr/>
          </a:p>
        </p:txBody>
      </p:sp>
      <p:sp>
        <p:nvSpPr>
          <p:cNvPr id="735" name="Google Shape;735;p44"/>
          <p:cNvSpPr txBox="1"/>
          <p:nvPr/>
        </p:nvSpPr>
        <p:spPr>
          <a:xfrm>
            <a:off x="830575" y="2212925"/>
            <a:ext cx="9102600" cy="5438400"/>
          </a:xfrm>
          <a:prstGeom prst="rect">
            <a:avLst/>
          </a:prstGeom>
          <a:noFill/>
          <a:ln>
            <a:noFill/>
          </a:ln>
        </p:spPr>
        <p:txBody>
          <a:bodyPr spcFirstLastPara="1" wrap="square" lIns="91425" tIns="45700" rIns="91425" bIns="45700" anchor="t" anchorCtr="0">
            <a:noAutofit/>
          </a:bodyPr>
          <a:lstStyle/>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GPU Big Data Benchmark (GPU-BDB) is a data science benchmark derived from TPCx-BB</a:t>
            </a:r>
            <a:r>
              <a:rPr lang="en-US" sz="2400" baseline="30000">
                <a:solidFill>
                  <a:srgbClr val="5E5E5E"/>
                </a:solidFill>
                <a:latin typeface="Trebuchet MS"/>
                <a:ea typeface="Trebuchet MS"/>
                <a:cs typeface="Trebuchet MS"/>
                <a:sym typeface="Trebuchet MS"/>
              </a:rPr>
              <a:t>1</a:t>
            </a:r>
            <a:r>
              <a:rPr lang="en-US" sz="2400">
                <a:solidFill>
                  <a:srgbClr val="5E5E5E"/>
                </a:solidFill>
                <a:latin typeface="Trebuchet MS"/>
                <a:ea typeface="Trebuchet MS"/>
                <a:cs typeface="Trebuchet MS"/>
                <a:sym typeface="Trebuchet MS"/>
              </a:rPr>
              <a:t>, consisting of 30 end-to-end queries representing real-world ETL and Machine Learning workflows. It involves both structured and unstructured data. The benchmark starts with reading data from disk, performs common analytical and ML techniques (including NLP), then writes results back to disk to simulate a real world workflow.</a:t>
            </a:r>
            <a:endParaRPr sz="2400">
              <a:solidFill>
                <a:schemeClr val="dk2"/>
              </a:solidFill>
            </a:endParaRPr>
          </a:p>
          <a:p>
            <a:pPr marL="76200" lvl="0" indent="0" algn="l" rtl="0">
              <a:lnSpc>
                <a:spcPct val="90000"/>
              </a:lnSpc>
              <a:spcBef>
                <a:spcPts val="1000"/>
              </a:spcBef>
              <a:spcAft>
                <a:spcPts val="0"/>
              </a:spcAft>
              <a:buClr>
                <a:srgbClr val="CDCDCD"/>
              </a:buClr>
              <a:buSzPts val="3600"/>
              <a:buFont typeface="Trebuchet MS"/>
              <a:buNone/>
            </a:pPr>
            <a:endParaRPr sz="2400">
              <a:solidFill>
                <a:srgbClr val="5E5E5E"/>
              </a:solidFill>
              <a:latin typeface="Trebuchet MS"/>
              <a:ea typeface="Trebuchet MS"/>
              <a:cs typeface="Trebuchet MS"/>
              <a:sym typeface="Trebuchet MS"/>
            </a:endParaRPr>
          </a:p>
          <a:p>
            <a:pPr marL="76200" lvl="0" indent="0" algn="l" rtl="0">
              <a:lnSpc>
                <a:spcPct val="90000"/>
              </a:lnSpc>
              <a:spcBef>
                <a:spcPts val="1000"/>
              </a:spcBef>
              <a:spcAft>
                <a:spcPts val="0"/>
              </a:spcAft>
              <a:buClr>
                <a:srgbClr val="CDCDCD"/>
              </a:buClr>
              <a:buSzPts val="3600"/>
              <a:buFont typeface="Trebuchet MS"/>
              <a:buNone/>
            </a:pPr>
            <a:r>
              <a:rPr lang="en-US" sz="2400">
                <a:solidFill>
                  <a:srgbClr val="5E5E5E"/>
                </a:solidFill>
                <a:latin typeface="Trebuchet MS"/>
                <a:ea typeface="Trebuchet MS"/>
                <a:cs typeface="Trebuchet MS"/>
                <a:sym typeface="Trebuchet MS"/>
              </a:rPr>
              <a:t>Results at 10TB scale show RAPIDS’ performance increasing over time, while TCO continues to go down. The recently announced DGX-A100 640GB is perfectly suited to data science workloads, and lets us do more work in almost half as many nodes as the DGX-A100 320GB (6 nodes vs 10) for even better TCO.</a:t>
            </a:r>
            <a:endParaRPr sz="2400">
              <a:solidFill>
                <a:schemeClr val="accent4"/>
              </a:solidFill>
              <a:latin typeface="Trebuchet MS"/>
              <a:ea typeface="Trebuchet MS"/>
              <a:cs typeface="Trebuchet MS"/>
              <a:sym typeface="Trebuchet MS"/>
            </a:endParaRPr>
          </a:p>
        </p:txBody>
      </p:sp>
      <p:grpSp>
        <p:nvGrpSpPr>
          <p:cNvPr id="736" name="Google Shape;736;p44"/>
          <p:cNvGrpSpPr/>
          <p:nvPr/>
        </p:nvGrpSpPr>
        <p:grpSpPr>
          <a:xfrm>
            <a:off x="911538" y="7194121"/>
            <a:ext cx="6521783" cy="1485653"/>
            <a:chOff x="2049525" y="7651321"/>
            <a:chExt cx="6521783" cy="1485653"/>
          </a:xfrm>
        </p:grpSpPr>
        <p:pic>
          <p:nvPicPr>
            <p:cNvPr id="737" name="Google Shape;737;p44"/>
            <p:cNvPicPr preferRelativeResize="0"/>
            <p:nvPr/>
          </p:nvPicPr>
          <p:blipFill rotWithShape="1">
            <a:blip r:embed="rId3" cstate="screen">
              <a:alphaModFix/>
              <a:extLst>
                <a:ext uri="{28A0092B-C50C-407E-A947-70E740481C1C}">
                  <a14:useLocalDpi xmlns:a14="http://schemas.microsoft.com/office/drawing/2010/main"/>
                </a:ext>
              </a:extLst>
            </a:blip>
            <a:srcRect l="11475" r="6435"/>
            <a:stretch/>
          </p:blipFill>
          <p:spPr>
            <a:xfrm>
              <a:off x="2049525" y="7767793"/>
              <a:ext cx="1523485" cy="1252708"/>
            </a:xfrm>
            <a:prstGeom prst="rect">
              <a:avLst/>
            </a:prstGeom>
            <a:noFill/>
            <a:ln>
              <a:noFill/>
            </a:ln>
          </p:spPr>
        </p:pic>
        <p:pic>
          <p:nvPicPr>
            <p:cNvPr id="738" name="Google Shape;738;p44"/>
            <p:cNvPicPr preferRelativeResize="0"/>
            <p:nvPr/>
          </p:nvPicPr>
          <p:blipFill rotWithShape="1">
            <a:blip r:embed="rId4">
              <a:alphaModFix/>
            </a:blip>
            <a:srcRect/>
            <a:stretch/>
          </p:blipFill>
          <p:spPr>
            <a:xfrm>
              <a:off x="3934055" y="7651321"/>
              <a:ext cx="1485638" cy="1485653"/>
            </a:xfrm>
            <a:prstGeom prst="rect">
              <a:avLst/>
            </a:prstGeom>
            <a:noFill/>
            <a:ln>
              <a:noFill/>
            </a:ln>
          </p:spPr>
        </p:pic>
        <p:pic>
          <p:nvPicPr>
            <p:cNvPr id="739" name="Google Shape;739;p44" descr="A close up of a sign&#10;&#10;Description generated with high confidence"/>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5780738" y="7770068"/>
              <a:ext cx="1214763" cy="1248160"/>
            </a:xfrm>
            <a:prstGeom prst="rect">
              <a:avLst/>
            </a:prstGeom>
            <a:noFill/>
            <a:ln>
              <a:noFill/>
            </a:ln>
          </p:spPr>
        </p:pic>
        <p:pic>
          <p:nvPicPr>
            <p:cNvPr id="740" name="Google Shape;740;p4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356546" y="7786761"/>
              <a:ext cx="1214763" cy="1214774"/>
            </a:xfrm>
            <a:prstGeom prst="rect">
              <a:avLst/>
            </a:prstGeom>
            <a:noFill/>
            <a:ln>
              <a:noFill/>
            </a:ln>
          </p:spPr>
        </p:pic>
      </p:grpSp>
      <p:pic>
        <p:nvPicPr>
          <p:cNvPr id="741" name="Google Shape;741;p44"/>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9940739" y="2281831"/>
            <a:ext cx="7830481" cy="4881502"/>
          </a:xfrm>
          <a:prstGeom prst="rect">
            <a:avLst/>
          </a:prstGeom>
          <a:noFill/>
          <a:ln>
            <a:noFill/>
          </a:ln>
        </p:spPr>
      </p:pic>
      <p:sp>
        <p:nvSpPr>
          <p:cNvPr id="742" name="Google Shape;742;p44"/>
          <p:cNvSpPr txBox="1"/>
          <p:nvPr/>
        </p:nvSpPr>
        <p:spPr>
          <a:xfrm>
            <a:off x="10071561" y="7056520"/>
            <a:ext cx="7568700" cy="3172800"/>
          </a:xfrm>
          <a:prstGeom prst="rect">
            <a:avLst/>
          </a:prstGeom>
          <a:noFill/>
          <a:ln>
            <a:noFill/>
          </a:ln>
        </p:spPr>
        <p:txBody>
          <a:bodyPr spcFirstLastPara="1" wrap="square" lIns="91425" tIns="45675" rIns="91425" bIns="45675" anchor="t" anchorCtr="0">
            <a:noAutofit/>
          </a:bodyPr>
          <a:lstStyle/>
          <a:p>
            <a:pPr marL="76200" marR="0" lvl="0" indent="0" algn="ctr" rtl="0">
              <a:lnSpc>
                <a:spcPct val="90000"/>
              </a:lnSpc>
              <a:spcBef>
                <a:spcPts val="1000"/>
              </a:spcBef>
              <a:spcAft>
                <a:spcPts val="0"/>
              </a:spcAft>
              <a:buClr>
                <a:srgbClr val="CDCDCD"/>
              </a:buClr>
              <a:buSzPts val="3600"/>
              <a:buFont typeface="Trebuchet MS"/>
              <a:buNone/>
            </a:pPr>
            <a:r>
              <a:rPr lang="en-US" sz="2400" b="1" i="0" u="none" strike="noStrike" cap="none">
                <a:solidFill>
                  <a:srgbClr val="5E5E5E"/>
                </a:solidFill>
                <a:latin typeface="Trebuchet MS"/>
                <a:ea typeface="Trebuchet MS"/>
                <a:cs typeface="Trebuchet MS"/>
                <a:sym typeface="Trebuchet MS"/>
              </a:rPr>
              <a:t>Continuous Improvement</a:t>
            </a:r>
            <a:endParaRPr sz="2100"/>
          </a:p>
          <a:p>
            <a:pPr marL="457200" marR="0" lvl="0" indent="-381000" algn="l" rtl="0">
              <a:lnSpc>
                <a:spcPct val="90000"/>
              </a:lnSpc>
              <a:spcBef>
                <a:spcPts val="100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2.8x performance, almost a third the nodes, and cheaper to boot—in &lt;1 year</a:t>
            </a:r>
            <a:endParaRPr sz="2100"/>
          </a:p>
          <a:p>
            <a:pPr marL="457200" lvl="0" indent="-381000" algn="l" rtl="0">
              <a:lnSpc>
                <a:spcPct val="90000"/>
              </a:lnSpc>
              <a:spcBef>
                <a:spcPts val="0"/>
              </a:spcBef>
              <a:spcAft>
                <a:spcPts val="0"/>
              </a:spcAft>
              <a:buClr>
                <a:srgbClr val="5E5E5E"/>
              </a:buClr>
              <a:buSzPts val="2400"/>
              <a:buFont typeface="Trebuchet MS"/>
              <a:buChar char="●"/>
            </a:pPr>
            <a:r>
              <a:rPr lang="en-US" sz="2400">
                <a:solidFill>
                  <a:srgbClr val="5E5E5E"/>
                </a:solidFill>
                <a:latin typeface="Trebuchet MS"/>
                <a:ea typeface="Trebuchet MS"/>
                <a:cs typeface="Trebuchet MS"/>
                <a:sym typeface="Trebuchet MS"/>
              </a:rPr>
              <a:t>BlazingSQL at 10TB showing 25% improvement compared to Dask over TCP</a:t>
            </a:r>
            <a:endParaRPr sz="2400">
              <a:solidFill>
                <a:srgbClr val="5E5E5E"/>
              </a:solidFill>
              <a:latin typeface="Trebuchet MS"/>
              <a:ea typeface="Trebuchet MS"/>
              <a:cs typeface="Trebuchet MS"/>
              <a:sym typeface="Trebuchet MS"/>
            </a:endParaRPr>
          </a:p>
          <a:p>
            <a:pPr marL="457200" marR="0" lvl="0" indent="-381000" algn="l" rtl="0">
              <a:lnSpc>
                <a:spcPct val="90000"/>
              </a:lnSpc>
              <a:spcBef>
                <a:spcPts val="0"/>
              </a:spcBef>
              <a:spcAft>
                <a:spcPts val="0"/>
              </a:spcAft>
              <a:buClr>
                <a:srgbClr val="5E5E5E"/>
              </a:buClr>
              <a:buSzPts val="2400"/>
              <a:buFont typeface="Trebuchet MS"/>
              <a:buChar char="●"/>
            </a:pPr>
            <a:r>
              <a:rPr lang="en-US" sz="2400" b="0" i="0" u="none" strike="noStrike" cap="none">
                <a:solidFill>
                  <a:srgbClr val="5E5E5E"/>
                </a:solidFill>
                <a:latin typeface="Trebuchet MS"/>
                <a:ea typeface="Trebuchet MS"/>
                <a:cs typeface="Trebuchet MS"/>
                <a:sym typeface="Trebuchet MS"/>
              </a:rPr>
              <a:t>Q27 faster and more accurate with </a:t>
            </a:r>
            <a:r>
              <a:rPr lang="en-US" sz="2400">
                <a:solidFill>
                  <a:srgbClr val="5E5E5E"/>
                </a:solidFill>
                <a:latin typeface="Trebuchet MS"/>
                <a:ea typeface="Trebuchet MS"/>
                <a:cs typeface="Trebuchet MS"/>
                <a:sym typeface="Trebuchet MS"/>
              </a:rPr>
              <a:t>H</a:t>
            </a:r>
            <a:r>
              <a:rPr lang="en-US" sz="2400" b="0" i="0" u="none" strike="noStrike" cap="none">
                <a:solidFill>
                  <a:srgbClr val="5E5E5E"/>
                </a:solidFill>
                <a:latin typeface="Trebuchet MS"/>
                <a:ea typeface="Trebuchet MS"/>
                <a:cs typeface="Trebuchet MS"/>
                <a:sym typeface="Trebuchet MS"/>
              </a:rPr>
              <a:t>ugging Face</a:t>
            </a:r>
            <a:endParaRPr sz="2100"/>
          </a:p>
          <a:p>
            <a:pPr marL="76200" marR="0" lvl="0" indent="0" algn="l" rtl="0">
              <a:lnSpc>
                <a:spcPct val="90000"/>
              </a:lnSpc>
              <a:spcBef>
                <a:spcPts val="1500"/>
              </a:spcBef>
              <a:spcAft>
                <a:spcPts val="0"/>
              </a:spcAft>
              <a:buClr>
                <a:srgbClr val="CDCDCD"/>
              </a:buClr>
              <a:buSzPts val="3600"/>
              <a:buFont typeface="Trebuchet MS"/>
              <a:buNone/>
            </a:pPr>
            <a:endParaRPr sz="2400" b="0" i="0" u="none" strike="noStrike" cap="none">
              <a:solidFill>
                <a:srgbClr val="5E5E5E"/>
              </a:solidFill>
              <a:latin typeface="Trebuchet MS"/>
              <a:ea typeface="Trebuchet MS"/>
              <a:cs typeface="Trebuchet MS"/>
              <a:sym typeface="Trebuchet MS"/>
            </a:endParaRPr>
          </a:p>
        </p:txBody>
      </p:sp>
      <p:pic>
        <p:nvPicPr>
          <p:cNvPr id="743" name="Google Shape;743;p44" descr="Hugging Face – On a mission to solve NLP, one commit at a time."/>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916896" y="7286398"/>
            <a:ext cx="1374079" cy="1374079"/>
          </a:xfrm>
          <a:prstGeom prst="rect">
            <a:avLst/>
          </a:prstGeom>
          <a:noFill/>
          <a:ln>
            <a:noFill/>
          </a:ln>
        </p:spPr>
      </p:pic>
      <p:sp>
        <p:nvSpPr>
          <p:cNvPr id="744" name="Google Shape;744;p44"/>
          <p:cNvSpPr txBox="1"/>
          <p:nvPr/>
        </p:nvSpPr>
        <p:spPr>
          <a:xfrm>
            <a:off x="830575" y="8744650"/>
            <a:ext cx="85182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US" sz="1200">
                <a:solidFill>
                  <a:schemeClr val="dk2"/>
                </a:solidFill>
                <a:latin typeface="Trebuchet MS"/>
                <a:ea typeface="Trebuchet MS"/>
                <a:cs typeface="Trebuchet MS"/>
                <a:sym typeface="Trebuchet MS"/>
              </a:rPr>
              <a:t>1: GPU-BDB is derived from the TPCx-BB benchmark and is used for internal performance testing. Results from GPU-BDB are not comparable to TPCx-BB.</a:t>
            </a:r>
            <a:endParaRPr sz="1200">
              <a:solidFill>
                <a:schemeClr val="dk2"/>
              </a:solidFill>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sp>
        <p:nvSpPr>
          <p:cNvPr id="2180" name="Google Shape;2180;p12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181" name="Google Shape;2181;p12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182" name="Google Shape;2182;p125" title="Points scored"/>
          <p:cNvPicPr preferRelativeResize="0"/>
          <p:nvPr/>
        </p:nvPicPr>
        <p:blipFill>
          <a:blip r:embed="rId3">
            <a:alphaModFix/>
          </a:blip>
          <a:stretch>
            <a:fillRect/>
          </a:stretch>
        </p:blipFill>
        <p:spPr>
          <a:xfrm>
            <a:off x="9458900" y="3640875"/>
            <a:ext cx="7998576" cy="4945775"/>
          </a:xfrm>
          <a:prstGeom prst="rect">
            <a:avLst/>
          </a:prstGeom>
          <a:noFill/>
          <a:ln>
            <a:noFill/>
          </a:ln>
        </p:spPr>
      </p:pic>
      <p:sp>
        <p:nvSpPr>
          <p:cNvPr id="2183" name="Google Shape;2183;p12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188"/>
        <p:cNvGrpSpPr/>
        <p:nvPr/>
      </p:nvGrpSpPr>
      <p:grpSpPr>
        <a:xfrm>
          <a:off x="0" y="0"/>
          <a:ext cx="0" cy="0"/>
          <a:chOff x="0" y="0"/>
          <a:chExt cx="0" cy="0"/>
        </a:xfrm>
      </p:grpSpPr>
      <p:pic>
        <p:nvPicPr>
          <p:cNvPr id="2189" name="Google Shape;2189;p1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854989" y="3648774"/>
            <a:ext cx="1652339" cy="1787427"/>
          </a:xfrm>
          <a:prstGeom prst="rect">
            <a:avLst/>
          </a:prstGeom>
          <a:noFill/>
          <a:ln>
            <a:noFill/>
          </a:ln>
        </p:spPr>
      </p:pic>
      <p:pic>
        <p:nvPicPr>
          <p:cNvPr id="2190" name="Google Shape;2190;p12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191" name="Google Shape;2191;p12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786998" y="3769896"/>
            <a:ext cx="2136676" cy="1545182"/>
          </a:xfrm>
          <a:prstGeom prst="rect">
            <a:avLst/>
          </a:prstGeom>
          <a:noFill/>
          <a:ln>
            <a:noFill/>
          </a:ln>
        </p:spPr>
      </p:pic>
      <p:sp>
        <p:nvSpPr>
          <p:cNvPr id="2192" name="Google Shape;2192;p126"/>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193" name="Google Shape;2193;p126"/>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194" name="Google Shape;2194;p126"/>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6">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195" name="Google Shape;2195;p126"/>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a:solidFill>
                  <a:schemeClr val="accent1"/>
                </a:solidFill>
                <a:latin typeface="Trebuchet MS"/>
                <a:ea typeface="Trebuchet MS"/>
                <a:cs typeface="Trebuchet MS"/>
                <a:sym typeface="Trebuchet MS"/>
              </a:rPr>
              <a:t>TWITTER</a:t>
            </a:r>
            <a:endParaRPr/>
          </a:p>
        </p:txBody>
      </p:sp>
      <p:sp>
        <p:nvSpPr>
          <p:cNvPr id="2196" name="Google Shape;2196;p126"/>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197" name="Google Shape;2197;p126"/>
          <p:cNvSpPr/>
          <p:nvPr/>
        </p:nvSpPr>
        <p:spPr>
          <a:xfrm>
            <a:off x="5670625" y="7464600"/>
            <a:ext cx="34044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u="sng">
                <a:solidFill>
                  <a:srgbClr val="666666"/>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https://twitter.com/RAPIDSai</a:t>
            </a:r>
            <a:endParaRPr sz="1800" b="0" i="0" u="none" strike="noStrike" cap="none">
              <a:solidFill>
                <a:srgbClr val="666666"/>
              </a:solidFill>
              <a:latin typeface="Trebuchet MS"/>
              <a:ea typeface="Trebuchet MS"/>
              <a:cs typeface="Trebuchet MS"/>
              <a:sym typeface="Trebuchet MS"/>
            </a:endParaRPr>
          </a:p>
        </p:txBody>
      </p:sp>
      <p:sp>
        <p:nvSpPr>
          <p:cNvPr id="2198" name="Google Shape;2198;p126"/>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199" name="Google Shape;2199;p126"/>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200" name="Google Shape;2200;p12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pic>
        <p:nvPicPr>
          <p:cNvPr id="2201" name="Google Shape;2201;p126"/>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6416775" y="3757324"/>
            <a:ext cx="1912100" cy="15703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06"/>
        <p:cNvGrpSpPr/>
        <p:nvPr/>
      </p:nvGrpSpPr>
      <p:grpSpPr>
        <a:xfrm>
          <a:off x="0" y="0"/>
          <a:ext cx="0" cy="0"/>
          <a:chOff x="0" y="0"/>
          <a:chExt cx="0" cy="0"/>
        </a:xfrm>
      </p:grpSpPr>
      <p:grpSp>
        <p:nvGrpSpPr>
          <p:cNvPr id="2207" name="Google Shape;2207;p127"/>
          <p:cNvGrpSpPr/>
          <p:nvPr/>
        </p:nvGrpSpPr>
        <p:grpSpPr>
          <a:xfrm>
            <a:off x="13480231" y="3536352"/>
            <a:ext cx="3193828" cy="3094265"/>
            <a:chOff x="13480231" y="3536352"/>
            <a:chExt cx="3193828" cy="3094265"/>
          </a:xfrm>
        </p:grpSpPr>
        <p:pic>
          <p:nvPicPr>
            <p:cNvPr id="2208" name="Google Shape;2208;p1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209" name="Google Shape;2209;p127"/>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210" name="Google Shape;2210;p127"/>
          <p:cNvPicPr preferRelativeResize="0"/>
          <p:nvPr/>
        </p:nvPicPr>
        <p:blipFill rotWithShape="1">
          <a:blip r:embed="rId5" cstate="screen">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211" name="Google Shape;2211;p127"/>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212" name="Google Shape;2212;p127"/>
          <p:cNvGrpSpPr/>
          <p:nvPr/>
        </p:nvGrpSpPr>
        <p:grpSpPr>
          <a:xfrm>
            <a:off x="1487033" y="3312582"/>
            <a:ext cx="7275443" cy="5088447"/>
            <a:chOff x="387375" y="2004525"/>
            <a:chExt cx="3573024" cy="2734625"/>
          </a:xfrm>
        </p:grpSpPr>
        <p:pic>
          <p:nvPicPr>
            <p:cNvPr id="2213" name="Google Shape;2213;p12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214" name="Google Shape;2214;p127"/>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215" name="Google Shape;2215;p1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216" name="Google Shape;2216;p12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217" name="Google Shape;2217;p12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18" name="Google Shape;2218;p127"/>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19" name="Google Shape;2219;p127"/>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20" name="Google Shape;2220;p127"/>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2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227" name="Google Shape;2227;p12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228" name="Google Shape;2228;p128"/>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229" name="Google Shape;2229;p128"/>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34"/>
        <p:cNvGrpSpPr/>
        <p:nvPr/>
      </p:nvGrpSpPr>
      <p:grpSpPr>
        <a:xfrm>
          <a:off x="0" y="0"/>
          <a:ext cx="0" cy="0"/>
          <a:chOff x="0" y="0"/>
          <a:chExt cx="0" cy="0"/>
        </a:xfrm>
      </p:grpSpPr>
      <p:sp>
        <p:nvSpPr>
          <p:cNvPr id="2235" name="Google Shape;2235;p129"/>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30"/>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242" name="Google Shape;2242;p13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247"/>
        <p:cNvGrpSpPr/>
        <p:nvPr/>
      </p:nvGrpSpPr>
      <p:grpSpPr>
        <a:xfrm>
          <a:off x="0" y="0"/>
          <a:ext cx="0" cy="0"/>
          <a:chOff x="0" y="0"/>
          <a:chExt cx="0" cy="0"/>
        </a:xfrm>
      </p:grpSpPr>
      <p:sp>
        <p:nvSpPr>
          <p:cNvPr id="2248" name="Google Shape;2248;p13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249" name="Google Shape;2249;p13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250" name="Google Shape;2250;p131"/>
          <p:cNvSpPr txBox="1"/>
          <p:nvPr/>
        </p:nvSpPr>
        <p:spPr>
          <a:xfrm>
            <a:off x="3431142" y="9055899"/>
            <a:ext cx="11273400" cy="6924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251" name="Google Shape;2251;p131"/>
          <p:cNvPicPr preferRelativeResize="0"/>
          <p:nvPr/>
        </p:nvPicPr>
        <p:blipFill rotWithShape="1">
          <a:blip r:embed="rId4" cstate="screen">
            <a:alphaModFix/>
            <a:extLst>
              <a:ext uri="{28A0092B-C50C-407E-A947-70E740481C1C}">
                <a14:useLocalDpi xmlns:a14="http://schemas.microsoft.com/office/drawing/2010/main"/>
              </a:ext>
            </a:extLst>
          </a:blip>
          <a:srcRect t="1467" b="704"/>
          <a:stretch/>
        </p:blipFill>
        <p:spPr>
          <a:xfrm>
            <a:off x="4214587" y="2610575"/>
            <a:ext cx="9858825" cy="653277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255"/>
        <p:cNvGrpSpPr/>
        <p:nvPr/>
      </p:nvGrpSpPr>
      <p:grpSpPr>
        <a:xfrm>
          <a:off x="0" y="0"/>
          <a:ext cx="0" cy="0"/>
          <a:chOff x="0" y="0"/>
          <a:chExt cx="0" cy="0"/>
        </a:xfrm>
      </p:grpSpPr>
      <p:sp>
        <p:nvSpPr>
          <p:cNvPr id="2256" name="Google Shape;2256;p132"/>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257" name="Google Shape;2257;p13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58" name="Google Shape;2258;p13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259" name="Google Shape;2259;p13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260" name="Google Shape;2260;p132"/>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264"/>
        <p:cNvGrpSpPr/>
        <p:nvPr/>
      </p:nvGrpSpPr>
      <p:grpSpPr>
        <a:xfrm>
          <a:off x="0" y="0"/>
          <a:ext cx="0" cy="0"/>
          <a:chOff x="0" y="0"/>
          <a:chExt cx="0" cy="0"/>
        </a:xfrm>
      </p:grpSpPr>
      <p:sp>
        <p:nvSpPr>
          <p:cNvPr id="2265" name="Google Shape;2265;p1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266" name="Google Shape;2266;p13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267" name="Google Shape;2267;p1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268" name="Google Shape;2268;p133"/>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p134"/>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274" name="Google Shape;2274;p1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275" name="Google Shape;2275;p134"/>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276" name="Google Shape;2276;p134"/>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277" name="Google Shape;2277;p134"/>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278" name="Google Shape;2278;p13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279" name="Google Shape;2279;p13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280" name="Google Shape;2280;p13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6419</Words>
  <Application>Microsoft Office PowerPoint</Application>
  <PresentationFormat>Custom</PresentationFormat>
  <Paragraphs>1398</Paragraphs>
  <Slides>105</Slides>
  <Notes>105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105</vt:i4>
      </vt:variant>
    </vt:vector>
  </HeadingPairs>
  <TitlesOfParts>
    <vt:vector size="117" baseType="lpstr">
      <vt:lpstr>Noto Sans Symbols</vt:lpstr>
      <vt:lpstr>Roboto Mono</vt:lpstr>
      <vt:lpstr>Arial</vt:lpstr>
      <vt:lpstr>Century Gothic</vt:lpstr>
      <vt:lpstr>Roboto</vt:lpstr>
      <vt:lpstr>Courier New</vt:lpstr>
      <vt:lpstr>Trebuchet MS</vt:lpstr>
      <vt:lpstr>Calibri</vt:lpstr>
      <vt:lpstr>Consolas</vt:lpstr>
      <vt:lpstr>Verdana</vt:lpstr>
      <vt:lpstr>1_Title &amp; Bullet</vt:lpstr>
      <vt:lpstr>Title &amp; Bullet</vt:lpstr>
      <vt:lpstr>The Platform Inside and Out Release 0.18</vt:lpstr>
      <vt:lpstr>Why GPUs?</vt:lpstr>
      <vt:lpstr>RAPIDS</vt:lpstr>
      <vt:lpstr>Data Processing Evolution</vt:lpstr>
      <vt:lpstr>Data Movement and Transformation</vt:lpstr>
      <vt:lpstr>Data Movement and Transformation</vt:lpstr>
      <vt:lpstr>Learning from Apache Arrow</vt:lpstr>
      <vt:lpstr>Data Processing Evolution</vt:lpstr>
      <vt:lpstr>Lightning-fast performance on real-world use cases</vt:lpstr>
      <vt:lpstr>Faster Speeds, Real World Benefits</vt:lpstr>
      <vt:lpstr>Faster Speeds, Real World Benefits</vt:lpstr>
      <vt:lpstr>RAPIDS 0.18 Release Summary</vt:lpstr>
      <vt:lpstr>What’s New in Release 0.18?</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Overview of cuML Algorithms</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Overview of cuGraph Algorithms</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0.18</dc:title>
  <cp:lastModifiedBy>Saloni Jain</cp:lastModifiedBy>
  <cp:revision>1</cp:revision>
  <dcterms:modified xsi:type="dcterms:W3CDTF">2021-02-25T20:09:12Z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2021-02-25T20:09:05.6088162Z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c4c231be-1756-4373-b0ac-ed7a5b6ba8fa</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